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  <p:sldMasterId id="2147483659" r:id="rId2"/>
    <p:sldMasterId id="2147483661" r:id="rId3"/>
  </p:sldMasterIdLst>
  <p:notesMasterIdLst>
    <p:notesMasterId r:id="rId33"/>
  </p:notesMasterIdLst>
  <p:handoutMasterIdLst>
    <p:handoutMasterId r:id="rId34"/>
  </p:handoutMasterIdLst>
  <p:sldIdLst>
    <p:sldId id="1309" r:id="rId4"/>
    <p:sldId id="1292" r:id="rId5"/>
    <p:sldId id="1311" r:id="rId6"/>
    <p:sldId id="1314" r:id="rId7"/>
    <p:sldId id="1312" r:id="rId8"/>
    <p:sldId id="1316" r:id="rId9"/>
    <p:sldId id="1317" r:id="rId10"/>
    <p:sldId id="1313" r:id="rId11"/>
    <p:sldId id="1294" r:id="rId12"/>
    <p:sldId id="1295" r:id="rId13"/>
    <p:sldId id="1243" r:id="rId14"/>
    <p:sldId id="1322" r:id="rId15"/>
    <p:sldId id="1318" r:id="rId16"/>
    <p:sldId id="1304" r:id="rId17"/>
    <p:sldId id="1293" r:id="rId18"/>
    <p:sldId id="1296" r:id="rId19"/>
    <p:sldId id="1299" r:id="rId20"/>
    <p:sldId id="1305" r:id="rId21"/>
    <p:sldId id="1297" r:id="rId22"/>
    <p:sldId id="1298" r:id="rId23"/>
    <p:sldId id="1303" r:id="rId24"/>
    <p:sldId id="1302" r:id="rId25"/>
    <p:sldId id="1301" r:id="rId26"/>
    <p:sldId id="1307" r:id="rId27"/>
    <p:sldId id="1308" r:id="rId28"/>
    <p:sldId id="1319" r:id="rId29"/>
    <p:sldId id="1321" r:id="rId30"/>
    <p:sldId id="1251" r:id="rId31"/>
    <p:sldId id="1320" r:id="rId32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78">
          <p15:clr>
            <a:srgbClr val="A4A3A4"/>
          </p15:clr>
        </p15:guide>
        <p15:guide id="2" orient="horz" pos="2410">
          <p15:clr>
            <a:srgbClr val="A4A3A4"/>
          </p15:clr>
        </p15:guide>
        <p15:guide id="3" orient="horz" pos="527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pos="2880">
          <p15:clr>
            <a:srgbClr val="A4A3A4"/>
          </p15:clr>
        </p15:guide>
        <p15:guide id="6" pos="340">
          <p15:clr>
            <a:srgbClr val="A4A3A4"/>
          </p15:clr>
        </p15:guide>
        <p15:guide id="7" pos="816">
          <p15:clr>
            <a:srgbClr val="A4A3A4"/>
          </p15:clr>
        </p15:guide>
        <p15:guide id="8" pos="1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0767" initials="u" lastIdx="3" clrIdx="0"/>
  <p:cmAuthor id="1" name="Pierre Cottin" initials="PC" lastIdx="2" clrIdx="1"/>
  <p:cmAuthor id="2" name="Lise Chartrand" initials="lc" lastIdx="0" clrIdx="2">
    <p:extLst>
      <p:ext uri="{19B8F6BF-5375-455C-9EA6-DF929625EA0E}">
        <p15:presenceInfo xmlns="" xmlns:p15="http://schemas.microsoft.com/office/powerpoint/2012/main" userId="Lise Chartr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22BEC6"/>
    <a:srgbClr val="800000"/>
    <a:srgbClr val="B1CBE5"/>
    <a:srgbClr val="B2B2B2"/>
    <a:srgbClr val="DDDDDD"/>
    <a:srgbClr val="3C79AC"/>
    <a:srgbClr val="FF7C8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5" autoAdjust="0"/>
    <p:restoredTop sz="93179" autoAdjust="0"/>
  </p:normalViewPr>
  <p:slideViewPr>
    <p:cSldViewPr>
      <p:cViewPr varScale="1">
        <p:scale>
          <a:sx n="60" d="100"/>
          <a:sy n="60" d="100"/>
        </p:scale>
        <p:origin x="-690" y="-84"/>
      </p:cViewPr>
      <p:guideLst>
        <p:guide orient="horz" pos="278"/>
        <p:guide orient="horz" pos="2410"/>
        <p:guide orient="horz" pos="527"/>
        <p:guide orient="horz" pos="2840"/>
        <p:guide pos="2880"/>
        <p:guide pos="340"/>
        <p:guide pos="816"/>
        <p:guide pos="136"/>
      </p:guideLst>
    </p:cSldViewPr>
  </p:slideViewPr>
  <p:outlineViewPr>
    <p:cViewPr>
      <p:scale>
        <a:sx n="50" d="100"/>
        <a:sy n="50" d="100"/>
      </p:scale>
      <p:origin x="0" y="202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068"/>
    </p:cViewPr>
  </p:sorterViewPr>
  <p:notesViewPr>
    <p:cSldViewPr>
      <p:cViewPr varScale="1">
        <p:scale>
          <a:sx n="48" d="100"/>
          <a:sy n="48" d="100"/>
        </p:scale>
        <p:origin x="-1884" y="-108"/>
      </p:cViewPr>
      <p:guideLst>
        <p:guide orient="horz" pos="3224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defTabSz="990477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0687" y="0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algn="r" defTabSz="990477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0785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defTabSz="990477" eaLnBrk="1" hangingPunct="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0687" y="9720785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algn="r" defTabSz="990477" eaLnBrk="1" hangingPunct="1">
              <a:defRPr sz="1300"/>
            </a:lvl1pPr>
          </a:lstStyle>
          <a:p>
            <a:pPr>
              <a:defRPr/>
            </a:pPr>
            <a:fld id="{A331DD23-96A1-442B-8A2E-E7B5CE81C5A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4045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3247" cy="5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027" tIns="49014" rIns="98027" bIns="49014" numCol="1" anchor="t" anchorCtr="0" compatLnSpc="1">
            <a:prstTxWarp prst="textNoShape">
              <a:avLst/>
            </a:prstTxWarp>
          </a:bodyPr>
          <a:lstStyle>
            <a:lvl1pPr defTabSz="98035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6055" y="1"/>
            <a:ext cx="3043246" cy="5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027" tIns="49014" rIns="98027" bIns="49014" numCol="1" anchor="t" anchorCtr="0" compatLnSpc="1">
            <a:prstTxWarp prst="textNoShape">
              <a:avLst/>
            </a:prstTxWarp>
          </a:bodyPr>
          <a:lstStyle>
            <a:lvl1pPr algn="r" defTabSz="98035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0438" y="760413"/>
            <a:ext cx="5178425" cy="3884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642" y="4898844"/>
            <a:ext cx="5228017" cy="456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027" tIns="49014" rIns="98027" bIns="490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57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3795"/>
            <a:ext cx="3043247" cy="5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027" tIns="49014" rIns="98027" bIns="49014" numCol="1" anchor="b" anchorCtr="0" compatLnSpc="1">
            <a:prstTxWarp prst="textNoShape">
              <a:avLst/>
            </a:prstTxWarp>
          </a:bodyPr>
          <a:lstStyle>
            <a:lvl1pPr defTabSz="98035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7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6055" y="9713795"/>
            <a:ext cx="3043246" cy="5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027" tIns="49014" rIns="98027" bIns="49014" numCol="1" anchor="b" anchorCtr="0" compatLnSpc="1">
            <a:prstTxWarp prst="textNoShape">
              <a:avLst/>
            </a:prstTxWarp>
          </a:bodyPr>
          <a:lstStyle>
            <a:lvl1pPr algn="r" defTabSz="98035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E0DA4499-2A7E-44FB-9EBA-F64FE31D1EC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890621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DA4499-2A7E-44FB-9EBA-F64FE31D1ECE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228440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26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26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145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27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27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145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DA4499-2A7E-44FB-9EBA-F64FE31D1ECE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218051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DA4499-2A7E-44FB-9EBA-F64FE31D1ECE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2257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DA4499-2A7E-44FB-9EBA-F64FE31D1ECE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50225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17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3766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DA4499-2A7E-44FB-9EBA-F64FE31D1ECE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368617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23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23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817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24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24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8812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9B0B-A3BC-4C02-BF20-4ACAF9DC095F}" type="slidenum">
              <a:rPr lang="fr-FR" smtClean="0"/>
              <a:pPr/>
              <a:t>25</a:t>
            </a:fld>
            <a:endParaRPr lang="fr-FR" smtClean="0"/>
          </a:p>
        </p:txBody>
      </p:sp>
      <p:sp>
        <p:nvSpPr>
          <p:cNvPr id="4198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1988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710240" y="4861782"/>
            <a:ext cx="5678823" cy="4606253"/>
          </a:xfrm>
          <a:noFill/>
          <a:ln/>
        </p:spPr>
        <p:txBody>
          <a:bodyPr lIns="99014" tIns="49507" rIns="99014" bIns="49507"/>
          <a:lstStyle/>
          <a:p>
            <a:pPr eaLnBrk="1" hangingPunct="1">
              <a:spcBef>
                <a:spcPct val="0"/>
              </a:spcBef>
            </a:pPr>
            <a:endParaRPr lang="fr-CA" smtClean="0"/>
          </a:p>
        </p:txBody>
      </p:sp>
      <p:sp>
        <p:nvSpPr>
          <p:cNvPr id="41989" name="Espace réservé du numéro de diapositive 3"/>
          <p:cNvSpPr txBox="1">
            <a:spLocks noGrp="1"/>
          </p:cNvSpPr>
          <p:nvPr/>
        </p:nvSpPr>
        <p:spPr bwMode="auto">
          <a:xfrm>
            <a:off x="4021089" y="9720177"/>
            <a:ext cx="3076672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14" tIns="49507" rIns="99014" bIns="49507" anchor="b"/>
          <a:lstStyle/>
          <a:p>
            <a:pPr algn="r" defTabSz="988774"/>
            <a:fld id="{1715BC75-981A-4662-8053-48E2442A71B7}" type="slidenum">
              <a:rPr lang="fr-CA" sz="1300">
                <a:latin typeface="Calibri" pitchFamily="34" charset="0"/>
              </a:rPr>
              <a:pPr algn="r" defTabSz="988774"/>
              <a:t>25</a:t>
            </a:fld>
            <a:endParaRPr lang="fr-CA" sz="13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145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956550" y="6561138"/>
            <a:ext cx="1079500" cy="198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CA" sz="700" dirty="0">
                <a:solidFill>
                  <a:schemeClr val="bg2"/>
                </a:solidFill>
              </a:rPr>
              <a:t>2008-121.</a:t>
            </a:r>
            <a:r>
              <a:rPr lang="fr-CA" sz="700" dirty="0" err="1">
                <a:solidFill>
                  <a:schemeClr val="bg2"/>
                </a:solidFill>
              </a:rPr>
              <a:t>hj</a:t>
            </a:r>
            <a:r>
              <a:rPr lang="fr-CA" sz="700" dirty="0">
                <a:solidFill>
                  <a:schemeClr val="bg2"/>
                </a:solidFill>
              </a:rPr>
              <a:t>/sr</a:t>
            </a:r>
            <a:endParaRPr lang="en-US" sz="700" dirty="0">
              <a:solidFill>
                <a:schemeClr val="bg2"/>
              </a:solidFill>
            </a:endParaRPr>
          </a:p>
        </p:txBody>
      </p:sp>
      <p:sp>
        <p:nvSpPr>
          <p:cNvPr id="9932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4975" y="3778250"/>
            <a:ext cx="8116888" cy="827088"/>
          </a:xfrm>
          <a:ln algn="ctr"/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Cliquez pour modifier le style du titre</a:t>
            </a:r>
          </a:p>
        </p:txBody>
      </p:sp>
      <p:sp>
        <p:nvSpPr>
          <p:cNvPr id="9932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4975" y="4283075"/>
            <a:ext cx="8061325" cy="622300"/>
          </a:xfrm>
          <a:ln algn="ctr"/>
        </p:spPr>
        <p:txBody>
          <a:bodyPr/>
          <a:lstStyle>
            <a:lvl1pPr marL="0" indent="0">
              <a:lnSpc>
                <a:spcPct val="75000"/>
              </a:lnSpc>
              <a:spcBef>
                <a:spcPct val="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85F5C-B0D5-4589-8BC0-F2037FD1D603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329363" y="374650"/>
            <a:ext cx="2084387" cy="55657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" y="374650"/>
            <a:ext cx="6100763" cy="55657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A1120-61F8-4C40-A300-5531570D12AF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4670425" cy="146367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873125" y="1844675"/>
            <a:ext cx="7540625" cy="4095750"/>
          </a:xfrm>
        </p:spPr>
        <p:txBody>
          <a:bodyPr/>
          <a:lstStyle/>
          <a:p>
            <a:pPr lvl="0"/>
            <a:endParaRPr lang="fr-C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3C701-8FB0-4DE2-94BF-9C56C9581C2A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76200" y="374650"/>
            <a:ext cx="8337550" cy="55657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58E2B-D5BD-4BFC-885F-272764AB49FC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4670425" cy="146367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873125" y="1844675"/>
            <a:ext cx="3694113" cy="409575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9638" y="1844675"/>
            <a:ext cx="3694112" cy="409575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E2D11-699F-46F0-B056-CBF3A00771BE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4670425" cy="146367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873125" y="1844675"/>
            <a:ext cx="3694113" cy="409575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719638" y="1844675"/>
            <a:ext cx="3694112" cy="19716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719638" y="3968750"/>
            <a:ext cx="3694112" cy="19716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4228A-B793-4ED3-9F1A-955AF6898647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4670425" cy="146367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873125" y="1844675"/>
            <a:ext cx="3694113" cy="409575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719638" y="1844675"/>
            <a:ext cx="3694112" cy="4095750"/>
          </a:xfrm>
        </p:spPr>
        <p:txBody>
          <a:bodyPr/>
          <a:lstStyle/>
          <a:p>
            <a:pPr lvl="0"/>
            <a:endParaRPr lang="fr-C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2FA73-26C1-4B03-B81F-591FAB2E361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8348228" cy="1434169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dirty="0" smtClean="0"/>
              <a:t>Cliquez pour modifier le style du titre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73125" y="1808820"/>
            <a:ext cx="7540625" cy="4131605"/>
          </a:xfrm>
        </p:spPr>
        <p:txBody>
          <a:bodyPr/>
          <a:lstStyle>
            <a:lvl1pPr>
              <a:buFont typeface="Arial" pitchFamily="34" charset="0"/>
              <a:buNone/>
              <a:defRPr sz="1800" b="0"/>
            </a:lvl1pPr>
            <a:lvl2pPr>
              <a:defRPr sz="1800" b="0"/>
            </a:lvl2pPr>
            <a:lvl3pPr>
              <a:defRPr sz="1800" b="0"/>
            </a:lvl3pPr>
            <a:lvl4pPr>
              <a:defRPr sz="1600" b="0"/>
            </a:lvl4pPr>
            <a:lvl5pPr>
              <a:defRPr sz="1600" b="0"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CA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0A6A7-F6E6-4726-8F3E-6391939BC86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1600200"/>
            <a:ext cx="2171700" cy="45259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1600200"/>
            <a:ext cx="63627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784600"/>
            <a:ext cx="8274050" cy="2127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F751E-7C42-4CDF-9A06-912E70D38E5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73125" y="1844675"/>
            <a:ext cx="3694113" cy="409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9638" y="1844675"/>
            <a:ext cx="3694112" cy="409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A2A04-A7EE-404B-930B-F9C430592597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A58F2-4BD5-447B-952A-CEA4648EFC15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E91D-397C-409F-A17A-A8EE93EFE9B4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7F4B-C956-486C-8278-E0B21AA6AAF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58F85-DC73-4DCA-86BE-8FFB33BB028E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701B1-F4D3-4A69-80CD-52D34C950793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8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374650"/>
            <a:ext cx="46704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3125" y="1844675"/>
            <a:ext cx="75406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</p:txBody>
      </p:sp>
      <p:sp>
        <p:nvSpPr>
          <p:cNvPr id="99226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15150" y="6557963"/>
            <a:ext cx="21336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8A102BF-9EC5-4475-98CF-3813663FBF0F}" type="slidenum">
              <a:rPr lang="fr-CA"/>
              <a:pPr>
                <a:defRPr/>
              </a:pPr>
              <a:t>‹N°›</a:t>
            </a:fld>
            <a:endParaRPr lang="fr-CA" dirty="0"/>
          </a:p>
        </p:txBody>
      </p:sp>
      <p:sp>
        <p:nvSpPr>
          <p:cNvPr id="9922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922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07" r:id="rId12"/>
    <p:sldLayoutId id="2147484108" r:id="rId13"/>
    <p:sldLayoutId id="2147484109" r:id="rId14"/>
    <p:sldLayoutId id="2147484110" r:id="rId15"/>
    <p:sldLayoutId id="2147484111" r:id="rId16"/>
  </p:sldLayoutIdLst>
  <p:hf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rgbClr val="22BEC6"/>
          </a:solidFill>
          <a:latin typeface="Arial" charset="0"/>
        </a:defRPr>
      </a:lvl9pPr>
    </p:titleStyle>
    <p:bodyStyle>
      <a:lvl1pPr marL="117475" indent="-117475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344488" indent="-112713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2800">
          <a:solidFill>
            <a:schemeClr val="tx1"/>
          </a:solidFill>
          <a:latin typeface="+mn-lt"/>
        </a:defRPr>
      </a:lvl2pPr>
      <a:lvl3pPr marL="573088" indent="-107950" algn="l" rtl="0" eaLnBrk="0" fontAlgn="base" hangingPunct="0">
        <a:spcBef>
          <a:spcPct val="20000"/>
        </a:spcBef>
        <a:spcAft>
          <a:spcPct val="0"/>
        </a:spcAft>
        <a:buFont typeface="Apex Sans Book" pitchFamily="50" charset="0"/>
        <a:buChar char=".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3784600"/>
            <a:ext cx="827405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  <p:sldLayoutId id="2147484123" r:id="rId12"/>
  </p:sldLayoutIdLst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2pPr>
      <a:lvl3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3pPr>
      <a:lvl4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4pPr>
      <a:lvl5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5pPr>
      <a:lvl6pPr marL="457200" algn="r" rtl="0" fontAlgn="base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6pPr>
      <a:lvl7pPr marL="914400" algn="r" rtl="0" fontAlgn="base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7pPr>
      <a:lvl8pPr marL="1371600" algn="r" rtl="0" fontAlgn="base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8pPr>
      <a:lvl9pPr marL="1828800" algn="r" rtl="0" fontAlgn="base">
        <a:lnSpc>
          <a:spcPct val="80000"/>
        </a:lnSpc>
        <a:spcBef>
          <a:spcPct val="0"/>
        </a:spcBef>
        <a:spcAft>
          <a:spcPct val="0"/>
        </a:spcAft>
        <a:defRPr sz="6600">
          <a:solidFill>
            <a:srgbClr val="22BEC6"/>
          </a:solidFill>
          <a:latin typeface="Arial" charset="0"/>
        </a:defRPr>
      </a:lvl9pPr>
    </p:titleStyle>
    <p:bodyStyle>
      <a:lvl1pPr marL="117475" indent="-117475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344488" indent="-112713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2800">
          <a:solidFill>
            <a:schemeClr val="tx1"/>
          </a:solidFill>
          <a:latin typeface="+mn-lt"/>
        </a:defRPr>
      </a:lvl2pPr>
      <a:lvl3pPr marL="573088" indent="-107950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43100" y="3357563"/>
            <a:ext cx="52562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2FC3F7"/>
          </a:solidFill>
          <a:latin typeface="Arial" charset="0"/>
        </a:defRPr>
      </a:lvl9pPr>
    </p:titleStyle>
    <p:bodyStyle>
      <a:lvl1pPr marL="117475" indent="-117475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344488" indent="-112713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2800">
          <a:solidFill>
            <a:schemeClr val="tx1"/>
          </a:solidFill>
          <a:latin typeface="+mn-lt"/>
        </a:defRPr>
      </a:lvl2pPr>
      <a:lvl3pPr marL="573088" indent="-107950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_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emf"/><Relationship Id="rId2" Type="http://schemas.openxmlformats.org/officeDocument/2006/relationships/video" Target="file:///C:\Synchro\Minier\Visi+\Qu&#233;bec%20International-Hatice\VISIPlus-Conteneur_fumee_diesel_Raglan_nov2010.wmv" TargetMode="Externa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oleObject" Target="../embeddings/oleObject11.bin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.jpeg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png"/><Relationship Id="rId5" Type="http://schemas.openxmlformats.org/officeDocument/2006/relationships/image" Target="../media/image4.emf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23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7.png"/><Relationship Id="rId4" Type="http://schemas.openxmlformats.org/officeDocument/2006/relationships/hyperlink" Target="Road%20Day_17h03_seq1000_2000_d0=1-5_w=2-1_2LOG_Tlow0_Thigh0-CUT.av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2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.emf"/><Relationship Id="rId4" Type="http://schemas.openxmlformats.org/officeDocument/2006/relationships/image" Target="../media/image36.png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548" y="1016732"/>
            <a:ext cx="8280920" cy="4572508"/>
          </a:xfrm>
        </p:spPr>
        <p:txBody>
          <a:bodyPr/>
          <a:lstStyle/>
          <a:p>
            <a:pPr algn="ctr" eaLnBrk="1" hangingPunct="1">
              <a:lnSpc>
                <a:spcPct val="70000"/>
              </a:lnSpc>
            </a:pPr>
            <a:r>
              <a:rPr lang="fr-CA" sz="6000" dirty="0" smtClean="0"/>
              <a:t>VISI+ </a:t>
            </a:r>
            <a:br>
              <a:rPr lang="fr-CA" sz="6000" dirty="0" smtClean="0"/>
            </a:br>
            <a:r>
              <a:rPr lang="fr-CA" sz="6000" dirty="0" smtClean="0"/>
              <a:t/>
            </a:r>
            <a:br>
              <a:rPr lang="fr-CA" sz="6000" dirty="0" smtClean="0"/>
            </a:br>
            <a:r>
              <a:rPr lang="fr-CA" sz="4000" dirty="0" smtClean="0"/>
              <a:t>A system to </a:t>
            </a:r>
            <a:r>
              <a:rPr lang="fr-CA" sz="4000" dirty="0" err="1" smtClean="0"/>
              <a:t>Improve</a:t>
            </a:r>
            <a:r>
              <a:rPr lang="fr-CA" sz="4000" dirty="0" smtClean="0"/>
              <a:t> </a:t>
            </a:r>
            <a:r>
              <a:rPr lang="fr-CA" sz="4000" dirty="0" err="1" smtClean="0"/>
              <a:t>Visibility</a:t>
            </a:r>
            <a:r>
              <a:rPr lang="fr-CA" sz="4000" dirty="0" smtClean="0"/>
              <a:t> and</a:t>
            </a:r>
            <a:br>
              <a:rPr lang="fr-CA" sz="4000" dirty="0" smtClean="0"/>
            </a:br>
            <a:r>
              <a:rPr lang="fr-CA" sz="4000" dirty="0" smtClean="0"/>
              <a:t/>
            </a:r>
            <a:br>
              <a:rPr lang="fr-CA" sz="4000" dirty="0" smtClean="0"/>
            </a:br>
            <a:r>
              <a:rPr lang="fr-CA" sz="4000" dirty="0" smtClean="0"/>
              <a:t> </a:t>
            </a:r>
            <a:r>
              <a:rPr lang="fr-CA" sz="4000" dirty="0" err="1" smtClean="0"/>
              <a:t>Safety</a:t>
            </a:r>
            <a:r>
              <a:rPr lang="fr-CA" sz="4000" dirty="0" smtClean="0"/>
              <a:t> of Mine </a:t>
            </a:r>
            <a:r>
              <a:rPr lang="fr-CA" sz="4000" dirty="0" err="1" smtClean="0"/>
              <a:t>Rescue</a:t>
            </a:r>
            <a:r>
              <a:rPr lang="fr-CA" sz="4000" dirty="0" smtClean="0"/>
              <a:t> Teams and</a:t>
            </a:r>
            <a:br>
              <a:rPr lang="fr-CA" sz="4000" dirty="0" smtClean="0"/>
            </a:br>
            <a:r>
              <a:rPr lang="fr-CA" sz="4000" dirty="0" smtClean="0"/>
              <a:t/>
            </a:r>
            <a:br>
              <a:rPr lang="fr-CA" sz="4000" dirty="0" smtClean="0"/>
            </a:br>
            <a:r>
              <a:rPr lang="fr-CA" sz="4000" dirty="0" smtClean="0"/>
              <a:t> Mining Operations</a:t>
            </a:r>
            <a:br>
              <a:rPr lang="fr-CA" sz="4000" dirty="0" smtClean="0"/>
            </a:br>
            <a:r>
              <a:rPr lang="fr-CA" sz="4000" dirty="0" smtClean="0"/>
              <a:t/>
            </a:r>
            <a:br>
              <a:rPr lang="fr-CA" sz="4000" dirty="0" smtClean="0"/>
            </a:br>
            <a:r>
              <a:rPr lang="fr-CA" sz="4000" dirty="0" smtClean="0"/>
              <a:t/>
            </a:r>
            <a:br>
              <a:rPr lang="fr-CA" sz="4000" dirty="0" smtClean="0"/>
            </a:br>
            <a:r>
              <a:rPr lang="fr-CA" sz="2800" dirty="0" smtClean="0">
                <a:solidFill>
                  <a:schemeClr val="tx1"/>
                </a:solidFill>
              </a:rPr>
              <a:t>Fabien Miller (</a:t>
            </a:r>
            <a:r>
              <a:rPr lang="fr-CA" sz="2800" dirty="0" err="1" smtClean="0">
                <a:solidFill>
                  <a:schemeClr val="tx1"/>
                </a:solidFill>
              </a:rPr>
              <a:t>Inooxx</a:t>
            </a:r>
            <a:r>
              <a:rPr lang="fr-CA" sz="2800" dirty="0" smtClean="0">
                <a:solidFill>
                  <a:schemeClr val="tx1"/>
                </a:solidFill>
              </a:rPr>
              <a:t>)  et André Zagay (</a:t>
            </a:r>
            <a:r>
              <a:rPr lang="fr-CA" sz="2800" dirty="0" err="1" smtClean="0">
                <a:solidFill>
                  <a:schemeClr val="tx1"/>
                </a:solidFill>
              </a:rPr>
              <a:t>Zetec</a:t>
            </a:r>
            <a:r>
              <a:rPr lang="fr-CA" sz="2800" dirty="0" smtClean="0">
                <a:solidFill>
                  <a:schemeClr val="tx1"/>
                </a:solidFill>
              </a:rPr>
              <a:t>)</a:t>
            </a:r>
            <a:br>
              <a:rPr lang="fr-CA" sz="2800" dirty="0" smtClean="0">
                <a:solidFill>
                  <a:schemeClr val="tx1"/>
                </a:solidFill>
              </a:rPr>
            </a:br>
            <a:r>
              <a:rPr lang="fr-CA" sz="2800" dirty="0" smtClean="0">
                <a:solidFill>
                  <a:schemeClr val="tx1"/>
                </a:solidFill>
              </a:rPr>
              <a:t/>
            </a:r>
            <a:br>
              <a:rPr lang="fr-CA" sz="2800" dirty="0" smtClean="0">
                <a:solidFill>
                  <a:schemeClr val="tx1"/>
                </a:solidFill>
              </a:rPr>
            </a:br>
            <a:r>
              <a:rPr lang="fr-CA" sz="2800" dirty="0" smtClean="0">
                <a:solidFill>
                  <a:schemeClr val="tx1"/>
                </a:solidFill>
              </a:rPr>
              <a:t>IMRB Canada 2013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r>
              <a:rPr lang="fr-CA" sz="4000" dirty="0" smtClean="0"/>
              <a:t/>
            </a:r>
            <a:br>
              <a:rPr lang="fr-CA" sz="4000" dirty="0" smtClean="0"/>
            </a:br>
            <a:r>
              <a:rPr lang="fr-CA" sz="4000" dirty="0" smtClean="0"/>
              <a:t> 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935038" y="3068638"/>
            <a:ext cx="1008062" cy="61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0000"/>
              </a:lnSpc>
            </a:pPr>
            <a:endParaRPr lang="fr-CA" sz="6500" dirty="0">
              <a:solidFill>
                <a:schemeClr val="bg1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76820" name="Visio" r:id="rId4" imgW="745236" imgH="280721" progId="Visio.Drawing.11">
              <p:embed/>
            </p:oleObj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SIPlus-Conteneur_fumee_diesel_Raglan_nov2010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screen"/>
          <a:stretch>
            <a:fillRect/>
          </a:stretch>
        </p:blipFill>
        <p:spPr>
          <a:xfrm>
            <a:off x="143508" y="2672916"/>
            <a:ext cx="8672576" cy="3688845"/>
          </a:xfrm>
          <a:prstGeom prst="rect">
            <a:avLst/>
          </a:prstGeom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6692"/>
            <a:ext cx="8348228" cy="966118"/>
          </a:xfrm>
        </p:spPr>
        <p:txBody>
          <a:bodyPr/>
          <a:lstStyle/>
          <a:p>
            <a:r>
              <a:rPr lang="en-US" dirty="0" smtClean="0"/>
              <a:t>Lab Proto versus Natural Vision: Dense Smoke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 smtClean="0"/>
              <a:t>In a container filled with diesel + rubber smoke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 smtClean="0"/>
              <a:t>Very high density smoke</a:t>
            </a: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2123728" y="5301208"/>
            <a:ext cx="710451" cy="369332"/>
          </a:xfrm>
          <a:prstGeom prst="rect">
            <a:avLst/>
          </a:prstGeom>
          <a:solidFill>
            <a:srgbClr val="22BEC6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2.5m</a:t>
            </a:r>
          </a:p>
        </p:txBody>
      </p:sp>
      <p:sp>
        <p:nvSpPr>
          <p:cNvPr id="11270" name="Text Box 10"/>
          <p:cNvSpPr txBox="1">
            <a:spLocks noChangeArrowheads="1"/>
          </p:cNvSpPr>
          <p:nvPr/>
        </p:nvSpPr>
        <p:spPr bwMode="auto">
          <a:xfrm>
            <a:off x="250825" y="5110163"/>
            <a:ext cx="633571" cy="369332"/>
          </a:xfrm>
          <a:prstGeom prst="rect">
            <a:avLst/>
          </a:prstGeom>
          <a:solidFill>
            <a:srgbClr val="22BEC6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11m</a:t>
            </a:r>
          </a:p>
        </p:txBody>
      </p:sp>
      <p:sp>
        <p:nvSpPr>
          <p:cNvPr id="11271" name="Rectangle 11"/>
          <p:cNvSpPr>
            <a:spLocks noChangeArrowheads="1"/>
          </p:cNvSpPr>
          <p:nvPr/>
        </p:nvSpPr>
        <p:spPr bwMode="auto">
          <a:xfrm>
            <a:off x="1303557" y="6346029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5508104" y="6382033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sp>
        <p:nvSpPr>
          <p:cNvPr id="11273" name="Text Box 15"/>
          <p:cNvSpPr txBox="1">
            <a:spLocks noChangeArrowheads="1"/>
          </p:cNvSpPr>
          <p:nvPr/>
        </p:nvSpPr>
        <p:spPr bwMode="auto">
          <a:xfrm>
            <a:off x="1187450" y="4005263"/>
            <a:ext cx="710451" cy="369332"/>
          </a:xfrm>
          <a:prstGeom prst="rect">
            <a:avLst/>
          </a:prstGeom>
          <a:solidFill>
            <a:srgbClr val="22BEC6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7.4m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1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8085" name="Visio" r:id="rId5" imgW="745236" imgH="280721" progId="Visio.Drawing.11">
              <p:embed/>
            </p:oleObj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6692"/>
            <a:ext cx="8852284" cy="606078"/>
          </a:xfrm>
        </p:spPr>
        <p:txBody>
          <a:bodyPr/>
          <a:lstStyle/>
          <a:p>
            <a:r>
              <a:rPr lang="en-US" dirty="0" smtClean="0"/>
              <a:t>Visi + Project Structure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376772"/>
            <a:ext cx="8280919" cy="5481228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z="2000" dirty="0" smtClean="0"/>
              <a:t> In 2011, a team of technical,  industrial, business and financial partners was formed  to develop a technology </a:t>
            </a:r>
            <a:r>
              <a:rPr lang="en-US" sz="2000" dirty="0" err="1" smtClean="0"/>
              <a:t>adressing</a:t>
            </a:r>
            <a:r>
              <a:rPr lang="en-US" sz="2000" dirty="0" smtClean="0"/>
              <a:t> the identified issues :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 INO optic-photonic expertise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Inooxx</a:t>
            </a:r>
            <a:r>
              <a:rPr lang="en-US" sz="2000" dirty="0" smtClean="0"/>
              <a:t>  mining expertise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 Raglan and </a:t>
            </a:r>
            <a:r>
              <a:rPr lang="en-US" sz="2000" dirty="0" err="1" smtClean="0"/>
              <a:t>Agnico</a:t>
            </a:r>
            <a:r>
              <a:rPr lang="en-US" sz="2000" dirty="0" smtClean="0"/>
              <a:t> Eagle mining customers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Zetec</a:t>
            </a:r>
            <a:r>
              <a:rPr lang="en-US" sz="2000" dirty="0" smtClean="0"/>
              <a:t> mine safety expertise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Canmet</a:t>
            </a:r>
            <a:r>
              <a:rPr lang="en-US" sz="2000" dirty="0" smtClean="0"/>
              <a:t> mine laboratory 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Misa</a:t>
            </a:r>
            <a:r>
              <a:rPr lang="en-US" sz="2000" dirty="0" smtClean="0"/>
              <a:t> project assistance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MDEIE financial support</a:t>
            </a:r>
          </a:p>
          <a:p>
            <a:pPr lvl="2">
              <a:lnSpc>
                <a:spcPct val="90000"/>
              </a:lnSpc>
            </a:pPr>
            <a:r>
              <a:rPr lang="en-US" sz="2000" dirty="0" err="1" smtClean="0"/>
              <a:t>Programme</a:t>
            </a:r>
            <a:r>
              <a:rPr lang="en-US" sz="2000" dirty="0" smtClean="0"/>
              <a:t> Accord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CSST mine rescue expertise</a:t>
            </a:r>
          </a:p>
          <a:p>
            <a:pPr lvl="1">
              <a:lnSpc>
                <a:spcPct val="90000"/>
              </a:lnSpc>
            </a:pPr>
            <a:r>
              <a:rPr lang="en-US" sz="2000" dirty="0" err="1" smtClean="0"/>
              <a:t>Soredem</a:t>
            </a:r>
            <a:r>
              <a:rPr lang="en-US" sz="2000" dirty="0" smtClean="0"/>
              <a:t> AMQ Québec mining sponsor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Québec International financial support 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Project done in 2012-2013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9109" name="Visio" r:id="rId3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528900"/>
            <a:ext cx="756084" cy="39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9110" name="Object 22"/>
          <p:cNvGraphicFramePr>
            <a:graphicFrameLocks noChangeAspect="1"/>
          </p:cNvGraphicFramePr>
          <p:nvPr/>
        </p:nvGraphicFramePr>
        <p:xfrm>
          <a:off x="5184068" y="2888940"/>
          <a:ext cx="1224136" cy="456269"/>
        </p:xfrm>
        <a:graphic>
          <a:graphicData uri="http://schemas.openxmlformats.org/presentationml/2006/ole">
            <p:oleObj spid="_x0000_s89110" name="Visio" r:id="rId6" imgW="745236" imgH="280721" progId="Visio.Drawing.11">
              <p:embed/>
            </p:oleObj>
          </a:graphicData>
        </a:graphic>
      </p:graphicFrame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645024"/>
            <a:ext cx="92114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2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176972"/>
            <a:ext cx="4953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3" name="Picture 2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8364" y="3176972"/>
            <a:ext cx="5238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4" name="Picture 2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4041068"/>
            <a:ext cx="20097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5" name="Picture 2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80112" y="5229200"/>
            <a:ext cx="8667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6" name="Picture 2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43908" y="4761148"/>
            <a:ext cx="12382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7" name="Picture 2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28084" y="4797152"/>
            <a:ext cx="1752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8" name="Picture 3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95936" y="4365104"/>
            <a:ext cx="1714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9" name="Picture 3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48264" y="5981700"/>
            <a:ext cx="19621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1" name="Picture 23" descr="C:\Documents and Settings\Fabien Miller\Mes documents\INOOXX\visit +\logoSOR&amp;DEM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16216" y="5625244"/>
            <a:ext cx="1092672" cy="396640"/>
          </a:xfrm>
          <a:prstGeom prst="rect">
            <a:avLst/>
          </a:prstGeom>
          <a:noFill/>
        </p:spPr>
      </p:pic>
      <p:pic>
        <p:nvPicPr>
          <p:cNvPr id="2" name="Picture 24" descr="C:\Documents and Settings\Fabien Miller\Mes documents\INOOXX\visit +\Logo avec texte AMQ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20372" y="5481228"/>
            <a:ext cx="737121" cy="553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8852284" cy="606078"/>
          </a:xfrm>
        </p:spPr>
        <p:txBody>
          <a:bodyPr/>
          <a:lstStyle/>
          <a:p>
            <a:r>
              <a:rPr lang="en-US" dirty="0" smtClean="0"/>
              <a:t>Visi + Project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160748"/>
            <a:ext cx="8280919" cy="5148572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z="2000" dirty="0" smtClean="0"/>
              <a:t> 2012-2013  Within 10 months, we developed 1 prototype and 2 pre-production units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They were tested at </a:t>
            </a:r>
            <a:r>
              <a:rPr lang="en-US" sz="2000" dirty="0" err="1" smtClean="0"/>
              <a:t>Canmet</a:t>
            </a:r>
            <a:r>
              <a:rPr lang="en-US" sz="2000" dirty="0" smtClean="0"/>
              <a:t> in November 2012 and delivered at Raglan in March 2013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  <a:buNone/>
            </a:pPr>
            <a:endParaRPr lang="en-US" sz="2000" dirty="0" smtClean="0"/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548" y="1844825"/>
            <a:ext cx="8172908" cy="34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77848" name="Visio" r:id="rId4" imgW="745236" imgH="280721" progId="Visio.Drawing.11">
              <p:embed/>
            </p:oleObj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6692"/>
            <a:ext cx="8852284" cy="606078"/>
          </a:xfrm>
        </p:spPr>
        <p:txBody>
          <a:bodyPr/>
          <a:lstStyle/>
          <a:p>
            <a:r>
              <a:rPr lang="en-US" dirty="0" err="1" smtClean="0"/>
              <a:t>Visi</a:t>
            </a:r>
            <a:r>
              <a:rPr lang="en-US" dirty="0" smtClean="0"/>
              <a:t>+ Technical Specifications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376772"/>
            <a:ext cx="8280919" cy="44196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High power near IR pulsed illuminator (invisible to the naked eye)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Laser diode based 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More efficient for daylight operation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Power or size limited by eye safety</a:t>
            </a:r>
          </a:p>
          <a:p>
            <a:pPr lvl="2">
              <a:lnSpc>
                <a:spcPct val="90000"/>
              </a:lnSpc>
              <a:buNone/>
            </a:pPr>
            <a:endParaRPr lang="en-US" dirty="0" smtClean="0"/>
          </a:p>
          <a:p>
            <a:r>
              <a:rPr lang="en-US" dirty="0" smtClean="0"/>
              <a:t>Vision provided by near IR sensitive CCD camera</a:t>
            </a:r>
          </a:p>
          <a:p>
            <a:pPr lvl="1"/>
            <a:r>
              <a:rPr lang="en-US" dirty="0" smtClean="0"/>
              <a:t>Synchronized with illumination</a:t>
            </a:r>
          </a:p>
          <a:p>
            <a:pPr lvl="1"/>
            <a:r>
              <a:rPr lang="en-US" dirty="0" smtClean="0"/>
              <a:t>Narrow band filter for background insensitive imaging</a:t>
            </a:r>
          </a:p>
          <a:p>
            <a:pPr lvl="1"/>
            <a:r>
              <a:rPr lang="en-US" dirty="0" smtClean="0"/>
              <a:t>Supported by color camera for a visibility witness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Real-time image processing software </a:t>
            </a:r>
          </a:p>
          <a:p>
            <a:pPr lvl="1"/>
            <a:r>
              <a:rPr lang="en-US" dirty="0" smtClean="0"/>
              <a:t>Powerful contrast enhancement algorithm</a:t>
            </a:r>
          </a:p>
          <a:p>
            <a:pPr lvl="1"/>
            <a:r>
              <a:rPr lang="en-US" dirty="0" smtClean="0"/>
              <a:t>Illumination </a:t>
            </a:r>
            <a:r>
              <a:rPr lang="en-US" dirty="0" err="1" smtClean="0"/>
              <a:t>uniformization</a:t>
            </a:r>
            <a:r>
              <a:rPr lang="en-US" dirty="0" smtClean="0"/>
              <a:t> algorithm</a:t>
            </a:r>
          </a:p>
          <a:p>
            <a:pPr lvl="1"/>
            <a:r>
              <a:rPr lang="en-US" dirty="0" smtClean="0"/>
              <a:t>Multiple enhancement modes accessible through simple GUI (touch screen)</a:t>
            </a:r>
          </a:p>
          <a:p>
            <a:pPr lvl="1">
              <a:lnSpc>
                <a:spcPct val="90000"/>
              </a:lnSpc>
              <a:buNone/>
            </a:pPr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0133" name="Visio" r:id="rId3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4704"/>
            <a:ext cx="8888288" cy="498066"/>
          </a:xfrm>
        </p:spPr>
        <p:txBody>
          <a:bodyPr/>
          <a:lstStyle/>
          <a:p>
            <a:r>
              <a:rPr lang="en-US" dirty="0" err="1" smtClean="0"/>
              <a:t>Visi</a:t>
            </a:r>
            <a:r>
              <a:rPr lang="en-US" dirty="0" smtClean="0"/>
              <a:t>+ Specifications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340768"/>
            <a:ext cx="8280919" cy="4932548"/>
          </a:xfrm>
        </p:spPr>
        <p:txBody>
          <a:bodyPr/>
          <a:lstStyle/>
          <a:p>
            <a:r>
              <a:rPr lang="en-US" dirty="0" smtClean="0"/>
              <a:t>Visibility improvement compared to the naked eye: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In smoke: 2 to 3 times confirmed for visibility between 1 and 5 m</a:t>
            </a:r>
          </a:p>
          <a:p>
            <a:pPr lvl="1"/>
            <a:r>
              <a:rPr lang="en-US" dirty="0" smtClean="0"/>
              <a:t>In snow and fog: 2 times (TBC)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Customizable field-of-view for better trade-off with observation distance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Road model: 17° FOV =&gt; &gt;100m visibility for retroreflective targets</a:t>
            </a:r>
          </a:p>
          <a:p>
            <a:pPr lvl="1"/>
            <a:r>
              <a:rPr lang="en-US" dirty="0" smtClean="0"/>
              <a:t>Gallery model: 34° FOV =&gt; &gt;10m visibility for diffuse natural scene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Sealed enclosure for all weather operation (type IP66)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Operate on vehicle lighter plug (&lt;140W)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Operate between -40°C and +40°C</a:t>
            </a:r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1157" name="Visio" r:id="rId3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" y="548680"/>
            <a:ext cx="8440217" cy="570074"/>
          </a:xfrm>
        </p:spPr>
        <p:txBody>
          <a:bodyPr/>
          <a:lstStyle/>
          <a:p>
            <a:r>
              <a:rPr lang="fr-CA" dirty="0" err="1" smtClean="0"/>
              <a:t>Visi</a:t>
            </a:r>
            <a:r>
              <a:rPr lang="fr-CA" dirty="0" smtClean="0"/>
              <a:t>+ Proto and </a:t>
            </a:r>
            <a:r>
              <a:rPr lang="fr-CA" dirty="0" err="1" smtClean="0"/>
              <a:t>Pre</a:t>
            </a:r>
            <a:r>
              <a:rPr lang="fr-CA" dirty="0" smtClean="0"/>
              <a:t>-Production Unit</a:t>
            </a:r>
            <a:endParaRPr lang="en-US" dirty="0"/>
          </a:p>
        </p:txBody>
      </p:sp>
      <p:pic>
        <p:nvPicPr>
          <p:cNvPr id="8" name="Picture 2" descr="C:\Users\user0767\AppData\Local\Microsoft\Windows\Temporary Internet Files\Content.Outlook\NKAAAP2K\VISI+ retouché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3818548"/>
            <a:ext cx="7540625" cy="3039452"/>
          </a:xfrm>
          <a:prstGeom prst="rect">
            <a:avLst/>
          </a:prstGeom>
          <a:noFill/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0A6A7-F6E6-4726-8F3E-6391939BC861}" type="slidenum">
              <a:rPr lang="fr-CA" smtClean="0"/>
              <a:pPr>
                <a:defRPr/>
              </a:pPr>
              <a:t>15</a:t>
            </a:fld>
            <a:endParaRPr lang="fr-CA"/>
          </a:p>
        </p:txBody>
      </p:sp>
      <p:cxnSp>
        <p:nvCxnSpPr>
          <p:cNvPr id="10" name="Connecteur droit avec flèche 9"/>
          <p:cNvCxnSpPr/>
          <p:nvPr/>
        </p:nvCxnSpPr>
        <p:spPr bwMode="auto">
          <a:xfrm>
            <a:off x="1583668" y="1844824"/>
            <a:ext cx="5904656" cy="54006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Connecteur droit avec flèche 11"/>
          <p:cNvCxnSpPr/>
          <p:nvPr/>
        </p:nvCxnSpPr>
        <p:spPr bwMode="auto">
          <a:xfrm>
            <a:off x="1151620" y="1412776"/>
            <a:ext cx="6480720" cy="50405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arrow"/>
            <a:tailEnd type="arrow"/>
          </a:ln>
          <a:effectLst/>
        </p:spPr>
      </p:cxnSp>
      <p:cxnSp>
        <p:nvCxnSpPr>
          <p:cNvPr id="14" name="Connecteur droit avec flèche 13"/>
          <p:cNvCxnSpPr/>
          <p:nvPr/>
        </p:nvCxnSpPr>
        <p:spPr bwMode="auto">
          <a:xfrm>
            <a:off x="1295636" y="3717032"/>
            <a:ext cx="6768752" cy="396044"/>
          </a:xfrm>
          <a:prstGeom prst="straightConnector1">
            <a:avLst/>
          </a:prstGeom>
          <a:ln w="57150">
            <a:solidFill>
              <a:srgbClr val="22BEC6"/>
            </a:solidFill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 rot="191203">
            <a:off x="4077455" y="3455859"/>
            <a:ext cx="976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2BEC6"/>
                </a:solidFill>
              </a:rPr>
              <a:t>128 cm</a:t>
            </a:r>
            <a:endParaRPr lang="en-US" dirty="0">
              <a:solidFill>
                <a:srgbClr val="22BEC6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 rot="18814257">
            <a:off x="7759218" y="6190387"/>
            <a:ext cx="976605" cy="371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2BEC6"/>
                </a:solidFill>
              </a:rPr>
              <a:t>30 cm</a:t>
            </a:r>
            <a:endParaRPr lang="en-US" dirty="0">
              <a:solidFill>
                <a:srgbClr val="22BEC6"/>
              </a:solidFill>
            </a:endParaRPr>
          </a:p>
        </p:txBody>
      </p:sp>
      <p:cxnSp>
        <p:nvCxnSpPr>
          <p:cNvPr id="15" name="Connecteur droit avec flèche 14"/>
          <p:cNvCxnSpPr/>
          <p:nvPr/>
        </p:nvCxnSpPr>
        <p:spPr bwMode="auto">
          <a:xfrm flipV="1">
            <a:off x="7524328" y="5877272"/>
            <a:ext cx="756084" cy="756084"/>
          </a:xfrm>
          <a:prstGeom prst="straightConnector1">
            <a:avLst/>
          </a:prstGeom>
          <a:ln w="57150">
            <a:solidFill>
              <a:srgbClr val="22BEC6"/>
            </a:solidFill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 bwMode="auto">
          <a:xfrm flipV="1">
            <a:off x="8388424" y="4293096"/>
            <a:ext cx="508" cy="1692188"/>
          </a:xfrm>
          <a:prstGeom prst="straightConnector1">
            <a:avLst/>
          </a:prstGeom>
          <a:ln w="57150">
            <a:solidFill>
              <a:srgbClr val="22BEC6"/>
            </a:solidFill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 rot="16200000">
            <a:off x="8192800" y="4956772"/>
            <a:ext cx="976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2BEC6"/>
                </a:solidFill>
              </a:rPr>
              <a:t>34 cm</a:t>
            </a:r>
            <a:endParaRPr lang="en-US" dirty="0">
              <a:solidFill>
                <a:srgbClr val="22BEC6"/>
              </a:solidFill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052736"/>
            <a:ext cx="26574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484784"/>
            <a:ext cx="3637518" cy="176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7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78871" name="Visio" r:id="rId6" imgW="745236" imgH="280721" progId="Visio.Drawing.11">
              <p:embed/>
            </p:oleObj>
          </a:graphicData>
        </a:graphic>
      </p:graphicFrame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 1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440668"/>
            <a:ext cx="8653507" cy="900100"/>
          </a:xfrm>
        </p:spPr>
        <p:txBody>
          <a:bodyPr/>
          <a:lstStyle/>
          <a:p>
            <a:r>
              <a:rPr lang="en-US" dirty="0" err="1" smtClean="0"/>
              <a:t>Visi</a:t>
            </a:r>
            <a:r>
              <a:rPr lang="en-US" dirty="0" smtClean="0"/>
              <a:t>+ versus Thermal Imaging</a:t>
            </a:r>
            <a:br>
              <a:rPr lang="en-US" dirty="0" smtClean="0"/>
            </a:br>
            <a:r>
              <a:rPr lang="en-US" dirty="0" smtClean="0"/>
              <a:t>Real Fire Environmental </a:t>
            </a:r>
            <a:r>
              <a:rPr lang="en-US" dirty="0" err="1" smtClean="0"/>
              <a:t>Canmet</a:t>
            </a:r>
            <a:r>
              <a:rPr lang="en-US" dirty="0" smtClean="0"/>
              <a:t> Lab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331640" y="1484784"/>
            <a:ext cx="6214266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High density smoke (diesel, rubber, wood) – Visibility &lt;1m</a:t>
            </a:r>
            <a:endParaRPr lang="en-US" dirty="0"/>
          </a:p>
        </p:txBody>
      </p:sp>
      <p:grpSp>
        <p:nvGrpSpPr>
          <p:cNvPr id="19" name="Groupe 18"/>
          <p:cNvGrpSpPr/>
          <p:nvPr/>
        </p:nvGrpSpPr>
        <p:grpSpPr>
          <a:xfrm>
            <a:off x="539552" y="1916832"/>
            <a:ext cx="8208913" cy="4738046"/>
            <a:chOff x="791580" y="2003322"/>
            <a:chExt cx="8208913" cy="473804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863589" y="2003322"/>
              <a:ext cx="8136904" cy="4738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6" name="Rectangle 7"/>
            <p:cNvSpPr>
              <a:spLocks noChangeArrowheads="1"/>
            </p:cNvSpPr>
            <p:nvPr/>
          </p:nvSpPr>
          <p:spPr bwMode="auto">
            <a:xfrm>
              <a:off x="7236296" y="2096852"/>
              <a:ext cx="1669239" cy="3385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marL="117475" indent="-117475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sz="2000" dirty="0">
                  <a:solidFill>
                    <a:schemeClr val="bg1"/>
                  </a:solidFill>
                </a:rPr>
                <a:t>Visi+ </a:t>
              </a:r>
              <a:r>
                <a:rPr lang="en-US" sz="2000" dirty="0" smtClean="0">
                  <a:solidFill>
                    <a:schemeClr val="bg1"/>
                  </a:solidFill>
                </a:rPr>
                <a:t>camera</a:t>
              </a:r>
              <a:endParaRPr lang="en-US" sz="2000" u="sng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125783" y="6392710"/>
              <a:ext cx="2008884" cy="3385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marL="117475" indent="-117475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sz="2000" dirty="0" smtClean="0"/>
                <a:t>Regular camera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863588" y="4185084"/>
              <a:ext cx="612068" cy="216024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791580" y="4242574"/>
              <a:ext cx="2747868" cy="3385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marL="117475" indent="-117475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sz="2000" dirty="0" smtClean="0">
                  <a:solidFill>
                    <a:schemeClr val="bg1"/>
                  </a:solidFill>
                </a:rPr>
                <a:t>Thermal camera FLIR </a:t>
              </a:r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2000" y="6165304"/>
            <a:ext cx="3341620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Rescue team at 3 m from Visi+</a:t>
            </a:r>
            <a:endParaRPr lang="en-US" dirty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843808" y="2672916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40 m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2181" name="Visio" r:id="rId5" imgW="745236" imgH="280721" progId="Visio.Drawing.11">
              <p:embed/>
            </p:oleObj>
          </a:graphicData>
        </a:graphic>
      </p:graphicFrame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76200" y="374650"/>
            <a:ext cx="8348228" cy="1038125"/>
          </a:xfrm>
        </p:spPr>
        <p:txBody>
          <a:bodyPr anchor="ctr"/>
          <a:lstStyle/>
          <a:p>
            <a:pPr eaLnBrk="1" hangingPunct="1"/>
            <a:r>
              <a:rPr lang="en-US" sz="4400" dirty="0" err="1" smtClean="0"/>
              <a:t>Visi</a:t>
            </a:r>
            <a:r>
              <a:rPr lang="en-US" sz="4400" dirty="0" smtClean="0"/>
              <a:t>+ versus Natural Vision</a:t>
            </a:r>
            <a:endParaRPr lang="fr-CA" sz="4400" dirty="0" smtClean="0"/>
          </a:p>
        </p:txBody>
      </p:sp>
      <p:sp>
        <p:nvSpPr>
          <p:cNvPr id="23558" name="Rectangle 22"/>
          <p:cNvSpPr>
            <a:spLocks noChangeArrowheads="1"/>
          </p:cNvSpPr>
          <p:nvPr/>
        </p:nvSpPr>
        <p:spPr bwMode="auto">
          <a:xfrm>
            <a:off x="755576" y="1772816"/>
            <a:ext cx="7021512" cy="46831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  <a:buFont typeface="Symbol" pitchFamily="18" charset="2"/>
              <a:buNone/>
            </a:pPr>
            <a:r>
              <a:rPr lang="en-US" dirty="0" smtClean="0"/>
              <a:t>Snow and snow blowing at night: Good visibility</a:t>
            </a:r>
            <a:endParaRPr lang="en-US" u="sng" dirty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6158484" y="5925587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367644" y="5961591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pic>
        <p:nvPicPr>
          <p:cNvPr id="8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9751" y="2237082"/>
            <a:ext cx="8992749" cy="338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 rot="278407">
            <a:off x="7236296" y="3140968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30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 bwMode="auto">
          <a:xfrm>
            <a:off x="6984268" y="3284984"/>
            <a:ext cx="1008112" cy="108012"/>
          </a:xfrm>
          <a:prstGeom prst="straightConnector1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2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3205" name="Visio" r:id="rId6" imgW="745236" imgH="280721" progId="Visio.Drawing.11">
              <p:embed/>
            </p:oleObj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 1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84684"/>
            <a:ext cx="8348228" cy="894109"/>
          </a:xfrm>
        </p:spPr>
        <p:txBody>
          <a:bodyPr/>
          <a:lstStyle/>
          <a:p>
            <a:r>
              <a:rPr lang="en-US" dirty="0" err="1" smtClean="0"/>
              <a:t>Visi</a:t>
            </a:r>
            <a:r>
              <a:rPr lang="en-US" dirty="0" smtClean="0"/>
              <a:t>+ versus Thermal Imaging</a:t>
            </a:r>
            <a:br>
              <a:rPr lang="en-US" dirty="0" smtClean="0"/>
            </a:br>
            <a:r>
              <a:rPr lang="en-US" dirty="0" smtClean="0"/>
              <a:t>Cold Environment at </a:t>
            </a:r>
            <a:r>
              <a:rPr lang="en-US" dirty="0" err="1" smtClean="0"/>
              <a:t>Canmet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0A6A7-F6E6-4726-8F3E-6391939BC861}" type="slidenum">
              <a:rPr lang="fr-CA" smtClean="0"/>
              <a:pPr>
                <a:defRPr/>
              </a:pPr>
              <a:t>18</a:t>
            </a:fld>
            <a:endParaRPr lang="fr-C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82726" y="2600908"/>
            <a:ext cx="4489774" cy="335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2600908"/>
            <a:ext cx="4413532" cy="3349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67065" y="1628800"/>
            <a:ext cx="6750566" cy="5909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In cold environment, with or without smoke</a:t>
            </a:r>
          </a:p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No detail from thermal imaging except from heat source (human)</a:t>
            </a:r>
            <a:endParaRPr lang="en-US" dirty="0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79512" y="5486280"/>
            <a:ext cx="2492990" cy="313932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>
                <a:solidFill>
                  <a:schemeClr val="bg1"/>
                </a:solidFill>
              </a:rPr>
              <a:t>Thermal </a:t>
            </a:r>
            <a:r>
              <a:rPr lang="en-US" dirty="0" smtClean="0">
                <a:solidFill>
                  <a:schemeClr val="bg1"/>
                </a:solidFill>
              </a:rPr>
              <a:t>camera FLIR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644008" y="2672916"/>
            <a:ext cx="1692188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>
                <a:solidFill>
                  <a:schemeClr val="bg1"/>
                </a:solidFill>
              </a:rPr>
              <a:t>Visi+ camera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897089" y="6021288"/>
            <a:ext cx="3236784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No smoke - Cold environment</a:t>
            </a:r>
            <a:endParaRPr lang="en-US" dirty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552220" y="454512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20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200292" y="3861048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40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4229" name="Visio" r:id="rId5" imgW="745236" imgH="280721" progId="Visio.Drawing.11">
              <p:embed/>
            </p:oleObj>
          </a:graphicData>
        </a:graphic>
      </p:graphicFrame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620688"/>
            <a:ext cx="8348228" cy="678086"/>
          </a:xfrm>
        </p:spPr>
        <p:txBody>
          <a:bodyPr/>
          <a:lstStyle/>
          <a:p>
            <a:r>
              <a:rPr lang="fr-CA" dirty="0" smtClean="0"/>
              <a:t>Visi+ in </a:t>
            </a:r>
            <a:r>
              <a:rPr lang="fr-CA" dirty="0" err="1" smtClean="0"/>
              <a:t>dust</a:t>
            </a:r>
            <a:endParaRPr lang="en-US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Tests </a:t>
            </a:r>
            <a:r>
              <a:rPr lang="fr-CA" dirty="0" err="1" smtClean="0"/>
              <a:t>done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</a:t>
            </a:r>
            <a:r>
              <a:rPr lang="fr-CA" dirty="0" err="1" smtClean="0"/>
              <a:t>dust</a:t>
            </a:r>
            <a:r>
              <a:rPr lang="fr-CA" dirty="0" smtClean="0"/>
              <a:t> at RDDC-</a:t>
            </a:r>
            <a:r>
              <a:rPr lang="fr-CA" dirty="0" err="1" smtClean="0"/>
              <a:t>Valcartier</a:t>
            </a:r>
            <a:endParaRPr lang="en-US" dirty="0"/>
          </a:p>
        </p:txBody>
      </p:sp>
      <p:pic>
        <p:nvPicPr>
          <p:cNvPr id="25190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204864"/>
            <a:ext cx="4670250" cy="33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660232" y="5733256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475656" y="5769260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4008" y="2204864"/>
            <a:ext cx="4499992" cy="33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976156" y="2996952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22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5253" name="Visio" r:id="rId6" imgW="745236" imgH="280721" progId="Visio.Drawing.11">
              <p:embed/>
            </p:oleObj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-686" y="849689"/>
            <a:ext cx="8348228" cy="642082"/>
          </a:xfrm>
        </p:spPr>
        <p:txBody>
          <a:bodyPr/>
          <a:lstStyle/>
          <a:p>
            <a:r>
              <a:rPr lang="fr-CA" dirty="0" err="1" smtClean="0"/>
              <a:t>Layout</a:t>
            </a:r>
            <a:r>
              <a:rPr lang="fr-CA" dirty="0" smtClean="0"/>
              <a:t> of the </a:t>
            </a:r>
            <a:r>
              <a:rPr lang="fr-CA" dirty="0" err="1" smtClean="0"/>
              <a:t>Presentation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819689" y="1963323"/>
            <a:ext cx="7540625" cy="385242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Project presentation and structure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Prototype to pre-production unit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Current status and conclusion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79892" name="Visio" r:id="rId4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48681"/>
            <a:ext cx="8064388" cy="1044116"/>
          </a:xfrm>
        </p:spPr>
        <p:txBody>
          <a:bodyPr/>
          <a:lstStyle/>
          <a:p>
            <a:r>
              <a:rPr lang="en-US" sz="4400" dirty="0" err="1" smtClean="0"/>
              <a:t>Visi</a:t>
            </a:r>
            <a:r>
              <a:rPr lang="en-US" sz="4400" dirty="0" smtClean="0"/>
              <a:t>+ versus Natural Vision: Artificial Smoke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873125" y="1808821"/>
            <a:ext cx="7540625" cy="468052"/>
          </a:xfrm>
        </p:spPr>
        <p:txBody>
          <a:bodyPr/>
          <a:lstStyle/>
          <a:p>
            <a:pPr algn="ctr">
              <a:lnSpc>
                <a:spcPct val="80000"/>
              </a:lnSpc>
              <a:buFont typeface="Symbol" pitchFamily="18" charset="2"/>
              <a:buNone/>
            </a:pPr>
            <a:r>
              <a:rPr lang="en-US" dirty="0" smtClean="0"/>
              <a:t>In a mining gallery with artificial dense smoke</a:t>
            </a:r>
            <a:endParaRPr lang="en-US" u="sng" dirty="0" smtClean="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6158484" y="6175408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367644" y="6211412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504" y="2240868"/>
            <a:ext cx="8895293" cy="19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4104262"/>
            <a:ext cx="8892657" cy="187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912260" y="5121188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15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88024" y="364502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10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3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6278" name="Visio" r:id="rId5" imgW="745236" imgH="280721" progId="Visio.Drawing.11">
              <p:embed/>
            </p:oleObj>
          </a:graphicData>
        </a:graphic>
      </p:graphicFrame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48680"/>
            <a:ext cx="8348228" cy="1074130"/>
          </a:xfrm>
        </p:spPr>
        <p:txBody>
          <a:bodyPr/>
          <a:lstStyle/>
          <a:p>
            <a:r>
              <a:rPr lang="en-US" sz="4400" dirty="0" err="1" smtClean="0"/>
              <a:t>Visi</a:t>
            </a:r>
            <a:r>
              <a:rPr lang="en-US" sz="4400" dirty="0" smtClean="0"/>
              <a:t>+ versus Natural Vision:</a:t>
            </a:r>
            <a:br>
              <a:rPr lang="en-US" sz="4400" dirty="0" smtClean="0"/>
            </a:br>
            <a:r>
              <a:rPr lang="en-US" sz="4400" dirty="0" smtClean="0"/>
              <a:t> Artificial Smoke </a:t>
            </a:r>
            <a:endParaRPr lang="en-US" sz="44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873125" y="1808821"/>
            <a:ext cx="7540625" cy="468052"/>
          </a:xfrm>
        </p:spPr>
        <p:txBody>
          <a:bodyPr/>
          <a:lstStyle/>
          <a:p>
            <a:pPr algn="ctr">
              <a:lnSpc>
                <a:spcPct val="80000"/>
              </a:lnSpc>
              <a:buFont typeface="Symbol" pitchFamily="18" charset="2"/>
              <a:buNone/>
            </a:pPr>
            <a:r>
              <a:rPr lang="en-US" dirty="0" smtClean="0"/>
              <a:t>Indoor with artificial dense smoke</a:t>
            </a:r>
          </a:p>
          <a:p>
            <a:pPr algn="ctr">
              <a:lnSpc>
                <a:spcPct val="80000"/>
              </a:lnSpc>
              <a:buFont typeface="Symbol" pitchFamily="18" charset="2"/>
              <a:buNone/>
            </a:pPr>
            <a:r>
              <a:rPr lang="en-US" dirty="0" smtClean="0"/>
              <a:t>Note the level of details supplied by Visi+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0A6A7-F6E6-4726-8F3E-6391939BC861}" type="slidenum">
              <a:rPr lang="fr-CA" smtClean="0"/>
              <a:pPr>
                <a:defRPr/>
              </a:pPr>
              <a:t>21</a:t>
            </a:fld>
            <a:endParaRPr lang="fr-C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504" y="2492896"/>
            <a:ext cx="8914284" cy="332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6158484" y="6175408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367644" y="6211412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136396" y="3789040"/>
            <a:ext cx="42672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8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804248" y="4869160"/>
            <a:ext cx="426720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2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7301" name="Visio" r:id="rId4" imgW="745236" imgH="280721" progId="Visio.Drawing.11">
              <p:embed/>
            </p:oleObj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348228" cy="966118"/>
          </a:xfrm>
        </p:spPr>
        <p:txBody>
          <a:bodyPr/>
          <a:lstStyle/>
          <a:p>
            <a:r>
              <a:rPr lang="en-US" sz="4400" dirty="0" err="1" smtClean="0"/>
              <a:t>Visi</a:t>
            </a:r>
            <a:r>
              <a:rPr lang="en-US" sz="4400" dirty="0" smtClean="0"/>
              <a:t>+ versus Natural Vision </a:t>
            </a:r>
            <a:br>
              <a:rPr lang="en-US" sz="4400" dirty="0" smtClean="0"/>
            </a:br>
            <a:r>
              <a:rPr lang="en-US" sz="4400" dirty="0" smtClean="0"/>
              <a:t>on the Road</a:t>
            </a:r>
            <a:endParaRPr lang="en-US" sz="4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0A6A7-F6E6-4726-8F3E-6391939BC861}" type="slidenum">
              <a:rPr lang="fr-CA" smtClean="0"/>
              <a:pPr>
                <a:defRPr/>
              </a:pPr>
              <a:t>22</a:t>
            </a:fld>
            <a:endParaRPr lang="fr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041" b="2189"/>
          <a:stretch>
            <a:fillRect/>
          </a:stretch>
        </p:blipFill>
        <p:spPr bwMode="auto">
          <a:xfrm>
            <a:off x="143508" y="2600908"/>
            <a:ext cx="9000492" cy="329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971600" y="1844824"/>
            <a:ext cx="7021512" cy="360040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  <a:buFont typeface="Symbol" pitchFamily="18" charset="2"/>
              <a:buNone/>
            </a:pPr>
            <a:r>
              <a:rPr lang="en-US" dirty="0" smtClean="0"/>
              <a:t>Snow blowing in daylight: Low visibility</a:t>
            </a:r>
            <a:endParaRPr lang="en-US" u="sng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 rot="19501902">
            <a:off x="1085045" y="3514266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30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cxnSp>
        <p:nvCxnSpPr>
          <p:cNvPr id="8" name="Connecteur droit avec flèche 7"/>
          <p:cNvCxnSpPr/>
          <p:nvPr/>
        </p:nvCxnSpPr>
        <p:spPr bwMode="auto">
          <a:xfrm flipV="1">
            <a:off x="1043608" y="3429000"/>
            <a:ext cx="396044" cy="252029"/>
          </a:xfrm>
          <a:prstGeom prst="straightConnector1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8325" name="Visio" r:id="rId4" imgW="745236" imgH="280721" progId="Visio.Drawing.11">
              <p:embed/>
            </p:oleObj>
          </a:graphicData>
        </a:graphic>
      </p:graphicFrame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0" y="512676"/>
            <a:ext cx="8348228" cy="1434169"/>
          </a:xfrm>
        </p:spPr>
        <p:txBody>
          <a:bodyPr anchor="ctr"/>
          <a:lstStyle/>
          <a:p>
            <a:pPr eaLnBrk="1" hangingPunct="1"/>
            <a:r>
              <a:rPr lang="en-US" sz="4400" dirty="0" err="1" smtClean="0"/>
              <a:t>Visi</a:t>
            </a:r>
            <a:r>
              <a:rPr lang="en-US" sz="4400" dirty="0" smtClean="0"/>
              <a:t>+ versus Natural Vision </a:t>
            </a:r>
            <a:br>
              <a:rPr lang="en-US" sz="4400" dirty="0" smtClean="0"/>
            </a:br>
            <a:r>
              <a:rPr lang="en-US" sz="4400" dirty="0" smtClean="0"/>
              <a:t>on the Road</a:t>
            </a:r>
            <a:endParaRPr lang="fr-CA" sz="4400" dirty="0" smtClean="0"/>
          </a:p>
        </p:txBody>
      </p:sp>
      <p:pic>
        <p:nvPicPr>
          <p:cNvPr id="10" name="Espace réservé du contenu 9"/>
          <p:cNvPicPr>
            <a:picLocks noGrp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0" y="2595922"/>
            <a:ext cx="4572000" cy="166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22"/>
          <p:cNvSpPr>
            <a:spLocks noChangeArrowheads="1"/>
          </p:cNvSpPr>
          <p:nvPr/>
        </p:nvSpPr>
        <p:spPr bwMode="auto">
          <a:xfrm>
            <a:off x="755576" y="1988840"/>
            <a:ext cx="7021512" cy="46831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  <a:buFont typeface="Symbol" pitchFamily="18" charset="2"/>
              <a:buNone/>
            </a:pPr>
            <a:r>
              <a:rPr lang="en-US" dirty="0" smtClean="0"/>
              <a:t>Snow, wet pavement, and pedestrians at night: Good visibility</a:t>
            </a:r>
            <a:endParaRPr lang="en-US" u="sng" dirty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6300192" y="5805264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187624" y="5805264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pic>
        <p:nvPicPr>
          <p:cNvPr id="11" name="Espace réservé du contenu 9"/>
          <p:cNvPicPr>
            <a:picLocks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600908"/>
            <a:ext cx="45720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e 15"/>
          <p:cNvGrpSpPr/>
          <p:nvPr/>
        </p:nvGrpSpPr>
        <p:grpSpPr>
          <a:xfrm>
            <a:off x="0" y="4293096"/>
            <a:ext cx="9144000" cy="1518829"/>
            <a:chOff x="0" y="4329100"/>
            <a:chExt cx="9144000" cy="1518829"/>
          </a:xfrm>
        </p:grpSpPr>
        <p:pic>
          <p:nvPicPr>
            <p:cNvPr id="9" name="Image 8"/>
            <p:cNvPicPr/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572000" y="4329100"/>
              <a:ext cx="4572000" cy="1518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Image 11"/>
            <p:cNvPicPr/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0" y="4329100"/>
              <a:ext cx="4572000" cy="1518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77998" y="503318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8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99349" name="Visio" r:id="rId8" imgW="745236" imgH="280721" progId="Visio.Drawing.11">
              <p:embed/>
            </p:oleObj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0" y="512677"/>
            <a:ext cx="8348228" cy="1188132"/>
          </a:xfrm>
        </p:spPr>
        <p:txBody>
          <a:bodyPr anchor="ctr"/>
          <a:lstStyle/>
          <a:p>
            <a:pPr eaLnBrk="1" hangingPunct="1"/>
            <a:r>
              <a:rPr lang="en-US" sz="4400" dirty="0" err="1" smtClean="0"/>
              <a:t>Visi</a:t>
            </a:r>
            <a:r>
              <a:rPr lang="en-US" sz="4400" dirty="0" smtClean="0"/>
              <a:t>+ versus Natural Vision </a:t>
            </a:r>
            <a:br>
              <a:rPr lang="en-US" sz="4400" dirty="0" smtClean="0"/>
            </a:br>
            <a:r>
              <a:rPr lang="en-US" sz="4400" dirty="0" smtClean="0"/>
              <a:t>in the Dust</a:t>
            </a:r>
            <a:endParaRPr lang="fr-CA" sz="4400" dirty="0" smtClean="0"/>
          </a:p>
        </p:txBody>
      </p:sp>
      <p:sp>
        <p:nvSpPr>
          <p:cNvPr id="23558" name="Rectangle 22"/>
          <p:cNvSpPr>
            <a:spLocks noChangeArrowheads="1"/>
          </p:cNvSpPr>
          <p:nvPr/>
        </p:nvSpPr>
        <p:spPr bwMode="auto">
          <a:xfrm>
            <a:off x="755576" y="1772816"/>
            <a:ext cx="7452828" cy="46831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  <a:buFont typeface="Symbol" pitchFamily="18" charset="2"/>
              <a:buNone/>
            </a:pPr>
            <a:r>
              <a:rPr lang="en-US" dirty="0" smtClean="0"/>
              <a:t>Visibility improved by a factor of 2 in disseminated Arizona road dust</a:t>
            </a:r>
            <a:endParaRPr lang="en-US" u="sng" dirty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11660" y="5481228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832140" y="5589240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77998" y="503318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pic>
        <p:nvPicPr>
          <p:cNvPr id="17" name="Image 16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2312876"/>
            <a:ext cx="8174862" cy="308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0373" name="Visio" r:id="rId5" imgW="745236" imgH="280721" progId="Visio.Drawing.11">
              <p:embed/>
            </p:oleObj>
          </a:graphicData>
        </a:graphic>
      </p:graphicFrame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0" y="584684"/>
            <a:ext cx="8636260" cy="1254150"/>
          </a:xfrm>
        </p:spPr>
        <p:txBody>
          <a:bodyPr anchor="ctr"/>
          <a:lstStyle/>
          <a:p>
            <a:pPr eaLnBrk="1" hangingPunct="1"/>
            <a:r>
              <a:rPr lang="en-US" sz="4400" dirty="0" err="1" smtClean="0"/>
              <a:t>Visi</a:t>
            </a:r>
            <a:r>
              <a:rPr lang="en-US" sz="4400" dirty="0" smtClean="0"/>
              <a:t>+ versus Natural Vision </a:t>
            </a:r>
            <a:br>
              <a:rPr lang="en-US" sz="4400" dirty="0" smtClean="0"/>
            </a:br>
            <a:r>
              <a:rPr lang="en-US" sz="4400" dirty="0" smtClean="0"/>
              <a:t>in the Fog</a:t>
            </a:r>
            <a:endParaRPr lang="fr-CA" sz="4400" dirty="0" smtClean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11660" y="5481228"/>
            <a:ext cx="1520609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err="1"/>
              <a:t>Visi</a:t>
            </a:r>
            <a:r>
              <a:rPr lang="en-US" dirty="0"/>
              <a:t>+ camera</a:t>
            </a:r>
            <a:endParaRPr lang="en-US" u="sng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832140" y="5589240"/>
            <a:ext cx="1826141" cy="3139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77998" y="503318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20" y="2168860"/>
            <a:ext cx="8619403" cy="322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1397" name="Visio" r:id="rId5" imgW="745236" imgH="280721" progId="Visio.Drawing.11">
              <p:embed/>
            </p:oleObj>
          </a:graphicData>
        </a:graphic>
      </p:graphicFrame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0" y="440668"/>
            <a:ext cx="8636260" cy="1434169"/>
          </a:xfrm>
        </p:spPr>
        <p:txBody>
          <a:bodyPr anchor="ctr"/>
          <a:lstStyle/>
          <a:p>
            <a:pPr eaLnBrk="1" hangingPunct="1"/>
            <a:r>
              <a:rPr lang="en-US" sz="4400" dirty="0" smtClean="0"/>
              <a:t>Visi+ deployment at Raglan</a:t>
            </a:r>
            <a:br>
              <a:rPr lang="en-US" sz="4400" dirty="0" smtClean="0"/>
            </a:br>
            <a:r>
              <a:rPr lang="en-US" sz="4400" dirty="0" smtClean="0"/>
              <a:t>Underground Unit</a:t>
            </a:r>
            <a:endParaRPr lang="fr-CA" sz="4400" dirty="0" smtClean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77998" y="503318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pic>
        <p:nvPicPr>
          <p:cNvPr id="83970" name="Picture 2" descr="C:\Documents and Settings\Fabien Miller\Mes documents\INOOXX\visit +\visi + raglan\DSCN06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516" y="1916832"/>
            <a:ext cx="4865563" cy="4342693"/>
          </a:xfrm>
          <a:prstGeom prst="rect">
            <a:avLst/>
          </a:prstGeom>
          <a:noFill/>
        </p:spPr>
      </p:pic>
      <p:pic>
        <p:nvPicPr>
          <p:cNvPr id="83971" name="Picture 3" descr="C:\Documents and Settings\Fabien Miller\Mes documents\INOOXX\visit +\visi + raglan\DSCN06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600908"/>
            <a:ext cx="3648599" cy="2736304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2421" name="Visio" r:id="rId6" imgW="745236" imgH="280721" progId="Visio.Drawing.11">
              <p:embed/>
            </p:oleObj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re 1"/>
          <p:cNvSpPr>
            <a:spLocks noGrp="1"/>
          </p:cNvSpPr>
          <p:nvPr>
            <p:ph type="title"/>
          </p:nvPr>
        </p:nvSpPr>
        <p:spPr>
          <a:xfrm>
            <a:off x="0" y="476672"/>
            <a:ext cx="8636260" cy="1434169"/>
          </a:xfrm>
        </p:spPr>
        <p:txBody>
          <a:bodyPr anchor="ctr"/>
          <a:lstStyle/>
          <a:p>
            <a:pPr eaLnBrk="1" hangingPunct="1"/>
            <a:r>
              <a:rPr lang="en-US" sz="4400" dirty="0" smtClean="0"/>
              <a:t>Visi+ Current status at Raglan</a:t>
            </a:r>
            <a:br>
              <a:rPr lang="en-US" sz="4400" dirty="0" smtClean="0"/>
            </a:br>
            <a:r>
              <a:rPr lang="en-US" sz="4400" dirty="0" smtClean="0"/>
              <a:t>Surface </a:t>
            </a:r>
            <a:r>
              <a:rPr lang="en-US" sz="4400" dirty="0" err="1" smtClean="0"/>
              <a:t>Vehicule</a:t>
            </a:r>
            <a:r>
              <a:rPr lang="en-US" sz="4400" dirty="0" smtClean="0"/>
              <a:t> Rescue Unit BV200</a:t>
            </a:r>
            <a:endParaRPr lang="fr-CA" sz="4400" dirty="0" smtClean="0"/>
          </a:p>
        </p:txBody>
      </p:sp>
      <p:sp>
        <p:nvSpPr>
          <p:cNvPr id="23559" name="Line 24"/>
          <p:cNvSpPr>
            <a:spLocks noChangeShapeType="1"/>
          </p:cNvSpPr>
          <p:nvPr/>
        </p:nvSpPr>
        <p:spPr bwMode="auto">
          <a:xfrm>
            <a:off x="4572000" y="2276475"/>
            <a:ext cx="0" cy="3636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77998" y="5033184"/>
            <a:ext cx="505267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1" dirty="0" smtClean="0">
                <a:solidFill>
                  <a:srgbClr val="FFFF00"/>
                </a:solidFill>
              </a:rPr>
              <a:t>35 m</a:t>
            </a:r>
            <a:endParaRPr lang="en-US" sz="1100" b="1" dirty="0">
              <a:solidFill>
                <a:srgbClr val="FFFF00"/>
              </a:solidFill>
            </a:endParaRPr>
          </a:p>
        </p:txBody>
      </p:sp>
      <p:pic>
        <p:nvPicPr>
          <p:cNvPr id="84994" name="Picture 2" descr="C:\Documents and Settings\Fabien Miller\Mes documents\INOOXX\visit +\visi + raglan\INO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516" y="2312876"/>
            <a:ext cx="4848950" cy="3636404"/>
          </a:xfrm>
          <a:prstGeom prst="rect">
            <a:avLst/>
          </a:prstGeom>
          <a:noFill/>
        </p:spPr>
      </p:pic>
      <p:pic>
        <p:nvPicPr>
          <p:cNvPr id="84995" name="Picture 3" descr="C:\Documents and Settings\Fabien Miller\Mes documents\INOOXX\visit +\visi + raglan\INO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636912"/>
            <a:ext cx="3796215" cy="284692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3444" name="Visio" r:id="rId6" imgW="745236" imgH="280721" progId="Visio.Drawing.11">
              <p:embed/>
            </p:oleObj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8348228" cy="966118"/>
          </a:xfrm>
        </p:spPr>
        <p:txBody>
          <a:bodyPr/>
          <a:lstStyle/>
          <a:p>
            <a:r>
              <a:rPr lang="en-US" dirty="0" smtClean="0"/>
              <a:t>CONCLUSION: VISIBILITY IS DEFINITIVELY BETTER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In very dense fire smoke, </a:t>
            </a:r>
            <a:r>
              <a:rPr lang="en-US" sz="2000" dirty="0" err="1" smtClean="0"/>
              <a:t>Visi</a:t>
            </a:r>
            <a:r>
              <a:rPr lang="en-US" sz="2000" dirty="0" smtClean="0"/>
              <a:t>+ shows clearly</a:t>
            </a:r>
          </a:p>
          <a:p>
            <a:pPr lvl="1"/>
            <a:r>
              <a:rPr lang="en-US" sz="2000" dirty="0" smtClean="0"/>
              <a:t>Details helping to move more rapidly (away from heated surface or in cold zone)</a:t>
            </a:r>
          </a:p>
          <a:p>
            <a:pPr lvl="1"/>
            <a:r>
              <a:rPr lang="en-US" sz="2000" dirty="0" smtClean="0"/>
              <a:t>Fire flames at 10m and completely invisible to the naked eye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On the road with snow, </a:t>
            </a:r>
            <a:r>
              <a:rPr lang="en-US" sz="2000" dirty="0" err="1" smtClean="0"/>
              <a:t>Visi</a:t>
            </a:r>
            <a:r>
              <a:rPr lang="en-US" sz="2000" dirty="0" smtClean="0"/>
              <a:t>+ shows clearly</a:t>
            </a:r>
          </a:p>
          <a:p>
            <a:pPr lvl="1"/>
            <a:r>
              <a:rPr lang="en-US" sz="2000" dirty="0" err="1" smtClean="0"/>
              <a:t>Retroreflector</a:t>
            </a:r>
            <a:r>
              <a:rPr lang="en-US" sz="2000" dirty="0" smtClean="0"/>
              <a:t> flags up to 200m with variable visibility</a:t>
            </a:r>
          </a:p>
          <a:p>
            <a:pPr lvl="1"/>
            <a:r>
              <a:rPr lang="en-US" sz="2000" dirty="0" smtClean="0"/>
              <a:t>More flags than seen to the naked eye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Visi+ delivers much more details than other assistance camera in cold drift condition and far from heated fire zone</a:t>
            </a:r>
            <a:endParaRPr lang="en-US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4468" name="Visio" r:id="rId3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6693"/>
            <a:ext cx="8348228" cy="936104"/>
          </a:xfrm>
        </p:spPr>
        <p:txBody>
          <a:bodyPr/>
          <a:lstStyle/>
          <a:p>
            <a:r>
              <a:rPr lang="fr-CA" dirty="0" smtClean="0"/>
              <a:t>WHAT ARE THE GAINS FOR THE RESCUERS?</a:t>
            </a:r>
            <a:endParaRPr lang="en-US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873125" y="1808820"/>
            <a:ext cx="7540625" cy="464451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 smtClean="0"/>
              <a:t>Move around more rapidly in a drift and on the road (harsh environment)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To cover larger ranges with the same autonomy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Less time and material required per intervention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000" dirty="0" smtClean="0"/>
              <a:t>Provide details helping to locate theirs position</a:t>
            </a:r>
          </a:p>
          <a:p>
            <a:pPr>
              <a:lnSpc>
                <a:spcPct val="90000"/>
              </a:lnSpc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000" dirty="0" smtClean="0"/>
              <a:t>Distinguish and see casualties on the ground to react rapidly and  adequately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000" dirty="0" smtClean="0"/>
              <a:t>Reassure rescuers by allowing them to make out their environment (compared to total darkness or zero visibility)</a:t>
            </a:r>
          </a:p>
          <a:p>
            <a:pPr>
              <a:lnSpc>
                <a:spcPct val="90000"/>
              </a:lnSpc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000" dirty="0" smtClean="0"/>
              <a:t>Allow emergency or other vehicles to operate even in bad weather conditions and with less risk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105492" name="Visio" r:id="rId3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84684"/>
            <a:ext cx="8348228" cy="642082"/>
          </a:xfrm>
        </p:spPr>
        <p:txBody>
          <a:bodyPr/>
          <a:lstStyle/>
          <a:p>
            <a:r>
              <a:rPr lang="fr-CA" dirty="0" smtClean="0"/>
              <a:t>Introduction</a:t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r>
              <a:rPr lang="fr-CA" sz="3200" dirty="0" smtClean="0"/>
              <a:t>Issues</a:t>
            </a:r>
            <a:r>
              <a:rPr lang="fr-CA" dirty="0" smtClean="0"/>
              <a:t> </a:t>
            </a:r>
            <a:r>
              <a:rPr lang="fr-CA" sz="3200" dirty="0" err="1" smtClean="0"/>
              <a:t>observed</a:t>
            </a:r>
            <a:r>
              <a:rPr lang="fr-CA" sz="3200" dirty="0" smtClean="0"/>
              <a:t> in 2010 </a:t>
            </a:r>
            <a:endParaRPr lang="en-US" sz="32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647564" y="2024844"/>
            <a:ext cx="7540625" cy="4653136"/>
          </a:xfrm>
        </p:spPr>
        <p:txBody>
          <a:bodyPr/>
          <a:lstStyle/>
          <a:p>
            <a:r>
              <a:rPr lang="en-US" sz="2000" dirty="0" smtClean="0"/>
              <a:t>Underground Mining Rescue</a:t>
            </a:r>
          </a:p>
          <a:p>
            <a:endParaRPr lang="en-US" sz="2000" dirty="0" smtClean="0"/>
          </a:p>
          <a:p>
            <a:pPr lvl="1"/>
            <a:r>
              <a:rPr lang="en-US" sz="2000" dirty="0" smtClean="0"/>
              <a:t>Intervention of rescue teams limited by equipment autonomy and sometimes by equipment performance</a:t>
            </a:r>
          </a:p>
          <a:p>
            <a:pPr lvl="1"/>
            <a:r>
              <a:rPr lang="en-US" sz="2000" dirty="0" smtClean="0"/>
              <a:t>During interventions, speed can be seriously reduced by the limited visibility due to smoke or cold drift conditions</a:t>
            </a:r>
          </a:p>
          <a:p>
            <a:pPr lvl="1"/>
            <a:r>
              <a:rPr lang="en-US" sz="2000" dirty="0" smtClean="0"/>
              <a:t>Mine depth trends to increase but autonomy does not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509120"/>
            <a:ext cx="63150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0916" name="Visio" r:id="rId5" imgW="745236" imgH="280721" progId="Visio.Drawing.11">
              <p:embed/>
            </p:oleObj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8348228" cy="642082"/>
          </a:xfrm>
        </p:spPr>
        <p:txBody>
          <a:bodyPr/>
          <a:lstStyle/>
          <a:p>
            <a:r>
              <a:rPr lang="fr-CA" dirty="0" smtClean="0"/>
              <a:t>Introduction</a:t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r>
              <a:rPr lang="fr-CA" sz="3200" dirty="0" smtClean="0"/>
              <a:t>Issues </a:t>
            </a:r>
            <a:r>
              <a:rPr lang="fr-CA" sz="3200" dirty="0" err="1" smtClean="0"/>
              <a:t>observed</a:t>
            </a:r>
            <a:r>
              <a:rPr lang="fr-CA" sz="3200" dirty="0" smtClean="0"/>
              <a:t> in 2010 </a:t>
            </a:r>
            <a:endParaRPr lang="en-US" sz="32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791580" y="2132856"/>
            <a:ext cx="7540625" cy="3312368"/>
          </a:xfrm>
        </p:spPr>
        <p:txBody>
          <a:bodyPr/>
          <a:lstStyle/>
          <a:p>
            <a:r>
              <a:rPr lang="en-US" sz="2400" dirty="0" smtClean="0"/>
              <a:t>Mining Rescue in Northern Region </a:t>
            </a:r>
          </a:p>
          <a:p>
            <a:endParaRPr lang="en-US" sz="2400" dirty="0" smtClean="0"/>
          </a:p>
          <a:p>
            <a:pPr lvl="1"/>
            <a:r>
              <a:rPr lang="en-US" sz="2400" dirty="0" smtClean="0"/>
              <a:t>Rescue teams must be able to operate regardless of weather conditions: blizzard, fog, snow</a:t>
            </a:r>
          </a:p>
          <a:p>
            <a:pPr lvl="1"/>
            <a:r>
              <a:rPr lang="en-US" sz="2400" dirty="0" smtClean="0"/>
              <a:t>Reduced visibility and rapid changes in weather conditions can stop the rescuers and even put their life at risk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1940" name="Visio" r:id="rId4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6023" y="720821"/>
            <a:ext cx="8348228" cy="642082"/>
          </a:xfrm>
        </p:spPr>
        <p:txBody>
          <a:bodyPr/>
          <a:lstStyle/>
          <a:p>
            <a:r>
              <a:rPr lang="fr-CA" dirty="0" err="1" smtClean="0"/>
              <a:t>Preliminary</a:t>
            </a:r>
            <a:r>
              <a:rPr lang="fr-CA" dirty="0" smtClean="0"/>
              <a:t> </a:t>
            </a:r>
            <a:r>
              <a:rPr lang="fr-CA" dirty="0" err="1" smtClean="0"/>
              <a:t>study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683029" y="1381915"/>
            <a:ext cx="7540625" cy="482453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2000" dirty="0" smtClean="0"/>
              <a:t>In collaboration with INO with a lab proto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Preliminary tests at Raglan 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In a smoke area 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And in difficult weather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 Objectives: Observe, understand and start to define which                          technology approach can be used to resolve the issues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56892"/>
            <a:ext cx="20955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2964" name="Visio" r:id="rId4" imgW="745236" imgH="280721" progId="Visio.Drawing.11">
              <p:embed/>
            </p:oleObj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48680"/>
            <a:ext cx="8348228" cy="714090"/>
          </a:xfrm>
        </p:spPr>
        <p:txBody>
          <a:bodyPr/>
          <a:lstStyle/>
          <a:p>
            <a:r>
              <a:rPr lang="fr-CA" sz="3600" dirty="0" err="1" smtClean="0"/>
              <a:t>Preliminary</a:t>
            </a:r>
            <a:r>
              <a:rPr lang="fr-CA" sz="3600" dirty="0" smtClean="0"/>
              <a:t> </a:t>
            </a:r>
            <a:r>
              <a:rPr lang="fr-CA" sz="3600" dirty="0" err="1" smtClean="0"/>
              <a:t>study</a:t>
            </a:r>
            <a:r>
              <a:rPr lang="fr-CA" sz="3600" dirty="0" smtClean="0"/>
              <a:t>: </a:t>
            </a:r>
            <a:r>
              <a:rPr lang="fr-CA" sz="3600" dirty="0" err="1" smtClean="0"/>
              <a:t>External</a:t>
            </a:r>
            <a:r>
              <a:rPr lang="fr-CA" sz="3600" dirty="0" smtClean="0"/>
              <a:t> </a:t>
            </a:r>
            <a:r>
              <a:rPr lang="fr-CA" dirty="0" smtClean="0"/>
              <a:t>Conditions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70A6A7-F6E6-4726-8F3E-6391939BC861}" type="slidenum">
              <a:rPr lang="fr-CA" smtClean="0"/>
              <a:pPr>
                <a:defRPr/>
              </a:pPr>
              <a:t>6</a:t>
            </a:fld>
            <a:endParaRPr lang="fr-CA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9389"/>
            <a:ext cx="8388932" cy="550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3988" name="Visio" r:id="rId4" imgW="745236" imgH="280721" progId="Visio.Drawing.11">
              <p:embed/>
            </p:oleObj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84684"/>
            <a:ext cx="8348228" cy="642082"/>
          </a:xfrm>
        </p:spPr>
        <p:txBody>
          <a:bodyPr/>
          <a:lstStyle/>
          <a:p>
            <a:r>
              <a:rPr lang="fr-CA" dirty="0" err="1" smtClean="0"/>
              <a:t>Preliminary</a:t>
            </a:r>
            <a:r>
              <a:rPr lang="fr-CA" dirty="0" smtClean="0"/>
              <a:t> </a:t>
            </a:r>
            <a:r>
              <a:rPr lang="fr-CA" dirty="0" err="1" smtClean="0"/>
              <a:t>study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/>
              <a:t/>
            </a:r>
            <a:br>
              <a:rPr lang="fr-CA" dirty="0" smtClean="0"/>
            </a:br>
            <a:endParaRPr lang="en-US" sz="32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791580" y="1196752"/>
            <a:ext cx="7540625" cy="5256584"/>
          </a:xfrm>
        </p:spPr>
        <p:txBody>
          <a:bodyPr/>
          <a:lstStyle/>
          <a:p>
            <a:pPr algn="ctr"/>
            <a:r>
              <a:rPr lang="en-US" sz="2400" dirty="0" smtClean="0"/>
              <a:t>Snow and blizzard at night: Variable visibility</a:t>
            </a:r>
          </a:p>
          <a:p>
            <a:r>
              <a:rPr lang="en-US" sz="2400" dirty="0" smtClean="0"/>
              <a:t>		Lab proto   			Standard camera</a:t>
            </a:r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r>
              <a:rPr lang="en-US" sz="2400" dirty="0" smtClean="0"/>
              <a:t>-Through a window</a:t>
            </a:r>
          </a:p>
          <a:p>
            <a:r>
              <a:rPr lang="en-US" sz="2400" dirty="0" smtClean="0"/>
              <a:t>-We are seeing 9-10 flags instead of 6 to 7  </a:t>
            </a:r>
          </a:p>
        </p:txBody>
      </p:sp>
      <p:pic>
        <p:nvPicPr>
          <p:cNvPr id="4" name="Picture 19" descr="vlcsnap-2010-12-06-21h28m04s143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auto">
          <a:xfrm>
            <a:off x="251520" y="2348880"/>
            <a:ext cx="8604448" cy="3227624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5012" name="Visio" r:id="rId5" imgW="745236" imgH="280721" progId="Visio.Drawing.11">
              <p:embed/>
            </p:oleObj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84684"/>
            <a:ext cx="8348228" cy="642082"/>
          </a:xfrm>
        </p:spPr>
        <p:txBody>
          <a:bodyPr/>
          <a:lstStyle/>
          <a:p>
            <a:r>
              <a:rPr lang="fr-CA" dirty="0" err="1" smtClean="0"/>
              <a:t>Preliminary</a:t>
            </a:r>
            <a:r>
              <a:rPr lang="fr-CA" dirty="0" smtClean="0"/>
              <a:t> </a:t>
            </a:r>
            <a:r>
              <a:rPr lang="fr-CA" dirty="0" err="1" smtClean="0"/>
              <a:t>study</a:t>
            </a:r>
            <a:r>
              <a:rPr lang="fr-CA" dirty="0" smtClean="0"/>
              <a:t> </a:t>
            </a:r>
            <a:endParaRPr lang="en-US" dirty="0" smtClean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540" y="1061356"/>
            <a:ext cx="8232663" cy="579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6036" name="Visio" r:id="rId4" imgW="745236" imgH="280721" progId="Visio.Drawing.11">
              <p:embed/>
            </p:oleObj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56693"/>
            <a:ext cx="8348228" cy="1008112"/>
          </a:xfrm>
        </p:spPr>
        <p:txBody>
          <a:bodyPr/>
          <a:lstStyle/>
          <a:p>
            <a:r>
              <a:rPr lang="en-US" dirty="0" smtClean="0"/>
              <a:t>Lab Proto versus Natural Vision: </a:t>
            </a:r>
            <a:br>
              <a:rPr lang="en-US" dirty="0" smtClean="0"/>
            </a:br>
            <a:r>
              <a:rPr lang="en-US" dirty="0" smtClean="0"/>
              <a:t>Smoke Condition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 smtClean="0"/>
              <a:t>In a container filled with diesel + rubber smoke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 smtClean="0"/>
              <a:t>Low density smoke</a:t>
            </a:r>
          </a:p>
        </p:txBody>
      </p:sp>
      <p:pic>
        <p:nvPicPr>
          <p:cNvPr id="10244" name="Picture 6" descr="vlcsnap-2010-12-06-20h51m32s5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4463" y="2890838"/>
            <a:ext cx="882015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1727200" y="5764213"/>
            <a:ext cx="71045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22BEC6"/>
                </a:solidFill>
              </a:rPr>
              <a:t>2.8m</a:t>
            </a: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215900" y="5224463"/>
            <a:ext cx="63357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22BEC6"/>
                </a:solidFill>
              </a:rPr>
              <a:t>11m</a:t>
            </a: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2484438" y="3316288"/>
            <a:ext cx="51809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22BEC6"/>
                </a:solidFill>
              </a:rPr>
              <a:t>5m</a:t>
            </a:r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647700" y="3352800"/>
            <a:ext cx="82593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22BEC6"/>
                </a:solidFill>
              </a:rPr>
              <a:t>11.4m</a:t>
            </a:r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1584325" y="4238625"/>
            <a:ext cx="71045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2BEC6"/>
                </a:solidFill>
              </a:rPr>
              <a:t>7.4m</a:t>
            </a:r>
          </a:p>
        </p:txBody>
      </p:sp>
      <p:sp>
        <p:nvSpPr>
          <p:cNvPr id="10250" name="Rectangle 14"/>
          <p:cNvSpPr>
            <a:spLocks noChangeArrowheads="1"/>
          </p:cNvSpPr>
          <p:nvPr/>
        </p:nvSpPr>
        <p:spPr bwMode="auto">
          <a:xfrm>
            <a:off x="831667" y="6346029"/>
            <a:ext cx="2608406" cy="31393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 smtClean="0"/>
              <a:t>Preliminary test </a:t>
            </a:r>
            <a:r>
              <a:rPr lang="en-US" dirty="0"/>
              <a:t>camera</a:t>
            </a:r>
            <a:endParaRPr lang="en-US" u="sng" dirty="0"/>
          </a:p>
        </p:txBody>
      </p:sp>
      <p:sp>
        <p:nvSpPr>
          <p:cNvPr id="10251" name="Rectangle 15"/>
          <p:cNvSpPr>
            <a:spLocks noChangeArrowheads="1"/>
          </p:cNvSpPr>
          <p:nvPr/>
        </p:nvSpPr>
        <p:spPr bwMode="auto">
          <a:xfrm>
            <a:off x="5856079" y="6346029"/>
            <a:ext cx="1826141" cy="31393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marL="117475" indent="-117475" algn="ctr">
              <a:lnSpc>
                <a:spcPct val="80000"/>
              </a:lnSpc>
              <a:spcBef>
                <a:spcPct val="20000"/>
              </a:spcBef>
            </a:pPr>
            <a:r>
              <a:rPr lang="en-US" dirty="0"/>
              <a:t>Regular camera</a:t>
            </a:r>
            <a:endParaRPr lang="en-US" u="sng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graphicFrame>
        <p:nvGraphicFramePr>
          <p:cNvPr id="13" name="Object 1"/>
          <p:cNvGraphicFramePr>
            <a:graphicFrameLocks noChangeAspect="1"/>
          </p:cNvGraphicFramePr>
          <p:nvPr/>
        </p:nvGraphicFramePr>
        <p:xfrm>
          <a:off x="3887924" y="0"/>
          <a:ext cx="1404156" cy="521762"/>
        </p:xfrm>
        <a:graphic>
          <a:graphicData uri="http://schemas.openxmlformats.org/presentationml/2006/ole">
            <p:oleObj spid="_x0000_s87060" name="Visio" r:id="rId4" imgW="745236" imgH="280721" progId="Visio.Drawing.11">
              <p:embed/>
            </p:oleObj>
          </a:graphicData>
        </a:graphic>
      </p:graphicFrame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388" y="1"/>
            <a:ext cx="1079612" cy="42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45726" cy="4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BARIT_2008">
  <a:themeElements>
    <a:clrScheme name="GABARIT_200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ABARIT_20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ABARIT_20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BARIT_200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BARIT_200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BARIT_200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BARIT_200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BARIT_200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BARIT_200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Modèle par défaut">
  <a:themeElements>
    <a:clrScheme name="4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45031</TotalTime>
  <Words>978</Words>
  <Application>Microsoft Office PowerPoint</Application>
  <PresentationFormat>Affichage à l'écran (4:3)</PresentationFormat>
  <Paragraphs>246</Paragraphs>
  <Slides>29</Slides>
  <Notes>11</Notes>
  <HiddenSlides>0</HiddenSlides>
  <MMClips>1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3" baseType="lpstr">
      <vt:lpstr>GABARIT_2008</vt:lpstr>
      <vt:lpstr>3_Modèle par défaut</vt:lpstr>
      <vt:lpstr>4_Modèle par défaut</vt:lpstr>
      <vt:lpstr>Visio</vt:lpstr>
      <vt:lpstr>VISI+   A system to Improve Visibility and   Safety of Mine Rescue Teams and   Mining Operations   Fabien Miller (Inooxx)  et André Zagay (Zetec)  IMRB Canada 2013     </vt:lpstr>
      <vt:lpstr>Layout of the Presentation</vt:lpstr>
      <vt:lpstr>Introduction  Issues observed in 2010 </vt:lpstr>
      <vt:lpstr>Introduction  Issues observed in 2010 </vt:lpstr>
      <vt:lpstr>Preliminary study</vt:lpstr>
      <vt:lpstr>Preliminary study: External Conditions</vt:lpstr>
      <vt:lpstr>Preliminary study  </vt:lpstr>
      <vt:lpstr>Preliminary study </vt:lpstr>
      <vt:lpstr>Lab Proto versus Natural Vision:  Smoke Condition</vt:lpstr>
      <vt:lpstr>Lab Proto versus Natural Vision: Dense Smoke</vt:lpstr>
      <vt:lpstr>Visi + Project Structure </vt:lpstr>
      <vt:lpstr>Visi + Project </vt:lpstr>
      <vt:lpstr>Visi+ Technical Specifications</vt:lpstr>
      <vt:lpstr>Visi+ Specifications </vt:lpstr>
      <vt:lpstr>Visi+ Proto and Pre-Production Unit</vt:lpstr>
      <vt:lpstr>Visi+ versus Thermal Imaging Real Fire Environmental Canmet Lab</vt:lpstr>
      <vt:lpstr>Visi+ versus Natural Vision</vt:lpstr>
      <vt:lpstr>Visi+ versus Thermal Imaging Cold Environment at Canmet</vt:lpstr>
      <vt:lpstr>Visi+ in dust</vt:lpstr>
      <vt:lpstr>Visi+ versus Natural Vision: Artificial Smoke</vt:lpstr>
      <vt:lpstr>Visi+ versus Natural Vision:  Artificial Smoke </vt:lpstr>
      <vt:lpstr>Visi+ versus Natural Vision  on the Road</vt:lpstr>
      <vt:lpstr>Visi+ versus Natural Vision  on the Road</vt:lpstr>
      <vt:lpstr>Visi+ versus Natural Vision  in the Dust</vt:lpstr>
      <vt:lpstr>Visi+ versus Natural Vision  in the Fog</vt:lpstr>
      <vt:lpstr>Visi+ deployment at Raglan Underground Unit</vt:lpstr>
      <vt:lpstr>Visi+ Current status at Raglan Surface Vehicule Rescue Unit BV200</vt:lpstr>
      <vt:lpstr>CONCLUSION: VISIBILITY IS DEFINITIVELY BETTER</vt:lpstr>
      <vt:lpstr>WHAT ARE THE GAINS FOR THE RESCUERS?</vt:lpstr>
    </vt:vector>
  </TitlesOfParts>
  <Company>INO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MJ Laflamme</dc:creator>
  <cp:lastModifiedBy>Fabien Miller</cp:lastModifiedBy>
  <cp:revision>1934</cp:revision>
  <cp:lastPrinted>2011-01-20T19:43:08Z</cp:lastPrinted>
  <dcterms:created xsi:type="dcterms:W3CDTF">2002-05-17T17:56:37Z</dcterms:created>
  <dcterms:modified xsi:type="dcterms:W3CDTF">2013-09-27T17:56:45Z</dcterms:modified>
</cp:coreProperties>
</file>